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Raleway"/>
      <p:regular r:id="rId21"/>
      <p:bold r:id="rId22"/>
      <p:italic r:id="rId23"/>
      <p:boldItalic r:id="rId24"/>
    </p:embeddedFont>
    <p:embeddedFont>
      <p:font typeface="Raleway ExtraBold"/>
      <p:bold r:id="rId25"/>
      <p:boldItalic r:id="rId26"/>
    </p:embeddedFont>
    <p:embeddedFont>
      <p:font typeface="Fira Sans Condensed Medium"/>
      <p:regular r:id="rId27"/>
      <p:bold r:id="rId28"/>
      <p:italic r:id="rId29"/>
      <p:boldItalic r:id="rId30"/>
    </p:embeddedFont>
    <p:embeddedFont>
      <p:font typeface="Raleway Medium"/>
      <p:regular r:id="rId31"/>
      <p:bold r:id="rId32"/>
      <p:italic r:id="rId33"/>
      <p:boldItalic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
          <p15:clr>
            <a:srgbClr val="747775"/>
          </p15:clr>
        </p15:guide>
        <p15:guide id="2" orient="horz" pos="37">
          <p15:clr>
            <a:srgbClr val="747775"/>
          </p15:clr>
        </p15:guide>
        <p15:guide id="3" pos="2880">
          <p15:clr>
            <a:srgbClr val="A4A3A4"/>
          </p15:clr>
        </p15:guide>
      </p15:sldGuideLst>
    </p:ext>
    <p:ext uri="GoogleSlidesCustomDataVersion2">
      <go:slidesCustomData xmlns:go="http://customooxmlschemas.google.com/" r:id="rId39" roundtripDataSignature="AMtx7mijzWRUkT7OUVJNDPoC4Bsp0Lgq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6878E9-1262-4F46-B3BC-CD3F4E489A04}">
  <a:tblStyle styleId="{316878E9-1262-4F46-B3BC-CD3F4E489A0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 orient="horz"/>
        <p:guide pos="37"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alewayExtraBold-boldItalic.fntdata"/><Relationship Id="rId25" Type="http://schemas.openxmlformats.org/officeDocument/2006/relationships/font" Target="fonts/RalewayExtraBold-bold.fntdata"/><Relationship Id="rId28" Type="http://schemas.openxmlformats.org/officeDocument/2006/relationships/font" Target="fonts/FiraSansCondensedMedium-bold.fntdata"/><Relationship Id="rId27" Type="http://schemas.openxmlformats.org/officeDocument/2006/relationships/font" Target="fonts/FiraSansCondensedMedium-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FiraSansCondensedMedium-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Medium-regular.fntdata"/><Relationship Id="rId30" Type="http://schemas.openxmlformats.org/officeDocument/2006/relationships/font" Target="fonts/FiraSansCondensedMedium-boldItalic.fntdata"/><Relationship Id="rId11" Type="http://schemas.openxmlformats.org/officeDocument/2006/relationships/slide" Target="slides/slide4.xml"/><Relationship Id="rId33" Type="http://schemas.openxmlformats.org/officeDocument/2006/relationships/font" Target="fonts/RalewayMedium-italic.fntdata"/><Relationship Id="rId10" Type="http://schemas.openxmlformats.org/officeDocument/2006/relationships/slide" Target="slides/slide3.xml"/><Relationship Id="rId32" Type="http://schemas.openxmlformats.org/officeDocument/2006/relationships/font" Target="fonts/RalewayMedium-bold.fntdata"/><Relationship Id="rId13" Type="http://schemas.openxmlformats.org/officeDocument/2006/relationships/slide" Target="slides/slide6.xml"/><Relationship Id="rId35" Type="http://schemas.openxmlformats.org/officeDocument/2006/relationships/font" Target="fonts/CenturyGothic-regular.fntdata"/><Relationship Id="rId12" Type="http://schemas.openxmlformats.org/officeDocument/2006/relationships/slide" Target="slides/slide5.xml"/><Relationship Id="rId34" Type="http://schemas.openxmlformats.org/officeDocument/2006/relationships/font" Target="fonts/RalewayMedium-boldItalic.fntdata"/><Relationship Id="rId15" Type="http://schemas.openxmlformats.org/officeDocument/2006/relationships/slide" Target="slides/slide8.xml"/><Relationship Id="rId37" Type="http://schemas.openxmlformats.org/officeDocument/2006/relationships/font" Target="fonts/CenturyGothic-italic.fntdata"/><Relationship Id="rId14" Type="http://schemas.openxmlformats.org/officeDocument/2006/relationships/slide" Target="slides/slide7.xml"/><Relationship Id="rId36" Type="http://schemas.openxmlformats.org/officeDocument/2006/relationships/font" Target="fonts/CenturyGothic-bold.fntdata"/><Relationship Id="rId17" Type="http://schemas.openxmlformats.org/officeDocument/2006/relationships/slide" Target="slides/slide10.xml"/><Relationship Id="rId39" Type="http://customschemas.google.com/relationships/presentationmetadata" Target="metadata"/><Relationship Id="rId16" Type="http://schemas.openxmlformats.org/officeDocument/2006/relationships/slide" Target="slides/slide9.xml"/><Relationship Id="rId38" Type="http://schemas.openxmlformats.org/officeDocument/2006/relationships/font" Target="fonts/CenturyGothic-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4cd4403e2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g34cd4403e24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4e6abbe1a9_0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2" name="Google Shape;772;g34e6abbe1a9_0_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e57c32f0dc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g2e57c32f0d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cee003fe0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5" name="Google Shape;805;g2cee003fe0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4e20f5b708_2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7" name="Google Shape;827;g34e20f5b708_2_3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4e20f5b708_2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34e20f5b708_2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 Des études comme celles de </a:t>
            </a:r>
            <a:r>
              <a:rPr b="1" lang="fr">
                <a:solidFill>
                  <a:schemeClr val="dk1"/>
                </a:solidFill>
              </a:rPr>
              <a:t>Gallup</a:t>
            </a:r>
            <a:r>
              <a:rPr lang="fr">
                <a:solidFill>
                  <a:schemeClr val="dk1"/>
                </a:solidFill>
              </a:rPr>
              <a:t> montrent que les employés les plus engagés sont ceux qui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Ont un </a:t>
            </a:r>
            <a:r>
              <a:rPr b="1" lang="fr">
                <a:solidFill>
                  <a:schemeClr val="dk1"/>
                </a:solidFill>
              </a:rPr>
              <a:t>sens clair de la mission</a:t>
            </a:r>
            <a:r>
              <a:rPr lang="fr">
                <a:solidFill>
                  <a:schemeClr val="dk1"/>
                </a:solidFill>
              </a:rPr>
              <a:t> de leur organisation et comprennent comment leur rôle y contribue.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Reçoivent des </a:t>
            </a:r>
            <a:r>
              <a:rPr b="1" lang="fr">
                <a:solidFill>
                  <a:schemeClr val="dk1"/>
                </a:solidFill>
              </a:rPr>
              <a:t>retours réguliers et constructifs</a:t>
            </a:r>
            <a:r>
              <a:rPr lang="fr">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Disposent d'opportunités de </a:t>
            </a:r>
            <a:r>
              <a:rPr b="1" lang="fr">
                <a:solidFill>
                  <a:schemeClr val="dk1"/>
                </a:solidFill>
              </a:rPr>
              <a:t>développement personnel et professionnel</a:t>
            </a:r>
            <a:r>
              <a:rPr lang="fr">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Éprouvent un sentiment de </a:t>
            </a:r>
            <a:r>
              <a:rPr b="1" lang="fr">
                <a:solidFill>
                  <a:schemeClr val="dk1"/>
                </a:solidFill>
              </a:rPr>
              <a:t>reconnaissance et d'appartenance</a:t>
            </a:r>
            <a:r>
              <a:rPr lang="fr">
                <a:solidFill>
                  <a:schemeClr val="dk1"/>
                </a:solidFill>
              </a:rPr>
              <a:t> à l’équipe.</a:t>
            </a:r>
            <a:endParaRPr>
              <a:solidFill>
                <a:schemeClr val="dk1"/>
              </a:solidFill>
            </a:endParaRPr>
          </a:p>
          <a:p>
            <a:pPr indent="0" lvl="0" marL="0" rtl="0" algn="l">
              <a:lnSpc>
                <a:spcPct val="115000"/>
              </a:lnSpc>
              <a:spcBef>
                <a:spcPts val="1200"/>
              </a:spcBef>
              <a:spcAft>
                <a:spcPts val="0"/>
              </a:spcAft>
              <a:buSzPts val="1100"/>
              <a:buNone/>
            </a:pPr>
            <a:r>
              <a:rPr lang="fr">
                <a:solidFill>
                  <a:schemeClr val="dk1"/>
                </a:solidFill>
              </a:rPr>
              <a:t>Gallup a mis en évidence que des collaborateurs engagés sont plus performants, moins enclins à quitter leur poste, et contribuent à une meilleure performance financière de leur organisation.</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400"/>
              </a:spcBef>
              <a:spcAft>
                <a:spcPts val="0"/>
              </a:spcAft>
              <a:buSzPts val="1100"/>
              <a:buNone/>
            </a:pPr>
            <a:r>
              <a:rPr b="1" lang="fr" sz="1300">
                <a:solidFill>
                  <a:schemeClr val="dk1"/>
                </a:solidFill>
              </a:rPr>
              <a:t>3. Besoins d’Amour et d’Appartenance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Relations au Travail :</a:t>
            </a:r>
            <a:r>
              <a:rPr lang="fr">
                <a:solidFill>
                  <a:schemeClr val="dk1"/>
                </a:solidFill>
              </a:rPr>
              <a:t> Une enquête de </a:t>
            </a:r>
            <a:r>
              <a:rPr b="1" lang="fr">
                <a:solidFill>
                  <a:schemeClr val="dk1"/>
                </a:solidFill>
              </a:rPr>
              <a:t>OfficeVibe</a:t>
            </a:r>
            <a:r>
              <a:rPr lang="fr">
                <a:solidFill>
                  <a:schemeClr val="dk1"/>
                </a:solidFill>
              </a:rPr>
              <a:t> (2023) montre que </a:t>
            </a:r>
            <a:r>
              <a:rPr b="1" lang="fr">
                <a:solidFill>
                  <a:schemeClr val="dk1"/>
                </a:solidFill>
              </a:rPr>
              <a:t>56% des employés</a:t>
            </a:r>
            <a:r>
              <a:rPr lang="fr">
                <a:solidFill>
                  <a:schemeClr val="dk1"/>
                </a:solidFill>
              </a:rPr>
              <a:t> se sentent moins engagés si leurs relations avec leurs collègues sont tendues ou inexistantes.</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OfficeVibe, "Employee Engagement and Relationships," OfficeVibe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Culture d’Entreprise :</a:t>
            </a:r>
            <a:r>
              <a:rPr lang="fr">
                <a:solidFill>
                  <a:schemeClr val="dk1"/>
                </a:solidFill>
              </a:rPr>
              <a:t> </a:t>
            </a:r>
            <a:r>
              <a:rPr b="1" lang="fr">
                <a:solidFill>
                  <a:schemeClr val="dk1"/>
                </a:solidFill>
              </a:rPr>
              <a:t>70% des employés</a:t>
            </a:r>
            <a:r>
              <a:rPr lang="fr">
                <a:solidFill>
                  <a:schemeClr val="dk1"/>
                </a:solidFill>
              </a:rPr>
              <a:t> déclarent que la culture d’entreprise influence leur satisfaction au travail et leur sentiment d’appartenance, selon un rapport de </a:t>
            </a:r>
            <a:r>
              <a:rPr b="1" lang="fr">
                <a:solidFill>
                  <a:schemeClr val="dk1"/>
                </a:solidFill>
              </a:rPr>
              <a:t>Glassdoor</a:t>
            </a:r>
            <a:r>
              <a:rPr lang="fr">
                <a:solidFill>
                  <a:schemeClr val="dk1"/>
                </a:solidFill>
              </a:rPr>
              <a:t> (2023).</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Glassdoor, "2023 Culture and Engagement Report," Glassdoor</a:t>
            </a:r>
            <a:endParaRPr>
              <a:solidFill>
                <a:schemeClr val="dk1"/>
              </a:solidFill>
            </a:endParaRPr>
          </a:p>
          <a:p>
            <a:pPr indent="0" lvl="0" marL="0" rtl="0" algn="l">
              <a:lnSpc>
                <a:spcPct val="115000"/>
              </a:lnSpc>
              <a:spcBef>
                <a:spcPts val="1400"/>
              </a:spcBef>
              <a:spcAft>
                <a:spcPts val="0"/>
              </a:spcAft>
              <a:buSzPts val="1100"/>
              <a:buNone/>
            </a:pPr>
            <a:r>
              <a:rPr b="1" lang="fr" sz="1300">
                <a:solidFill>
                  <a:schemeClr val="dk1"/>
                </a:solidFill>
              </a:rPr>
              <a:t>4. Besoins d’Estime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Reconnaissance et Feedback :</a:t>
            </a:r>
            <a:r>
              <a:rPr lang="fr">
                <a:solidFill>
                  <a:schemeClr val="dk1"/>
                </a:solidFill>
              </a:rPr>
              <a:t> Une étude de </a:t>
            </a:r>
            <a:r>
              <a:rPr b="1" lang="fr">
                <a:solidFill>
                  <a:schemeClr val="dk1"/>
                </a:solidFill>
              </a:rPr>
              <a:t>SHRM</a:t>
            </a:r>
            <a:r>
              <a:rPr lang="fr">
                <a:solidFill>
                  <a:schemeClr val="dk1"/>
                </a:solidFill>
              </a:rPr>
              <a:t> (2023) révèle que </a:t>
            </a:r>
            <a:r>
              <a:rPr b="1" lang="fr">
                <a:solidFill>
                  <a:schemeClr val="dk1"/>
                </a:solidFill>
              </a:rPr>
              <a:t>78% des employés</a:t>
            </a:r>
            <a:r>
              <a:rPr lang="fr">
                <a:solidFill>
                  <a:schemeClr val="dk1"/>
                </a:solidFill>
              </a:rPr>
              <a:t> estiment que la reconnaissance régulière et le feedback positif sont des facteurs clés de leur satisfaction et motivation au travail.</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SHRM, "Recognition and Feedback in the Workplace," SHRM</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Opportunités de Carrière :</a:t>
            </a:r>
            <a:r>
              <a:rPr lang="fr">
                <a:solidFill>
                  <a:schemeClr val="dk1"/>
                </a:solidFill>
              </a:rPr>
              <a:t> Selon une enquête de </a:t>
            </a:r>
            <a:r>
              <a:rPr b="1" lang="fr">
                <a:solidFill>
                  <a:schemeClr val="dk1"/>
                </a:solidFill>
              </a:rPr>
              <a:t>CareerBuilder</a:t>
            </a:r>
            <a:r>
              <a:rPr lang="fr">
                <a:solidFill>
                  <a:schemeClr val="dk1"/>
                </a:solidFill>
              </a:rPr>
              <a:t> (2023), </a:t>
            </a:r>
            <a:r>
              <a:rPr b="1" lang="fr">
                <a:solidFill>
                  <a:schemeClr val="dk1"/>
                </a:solidFill>
              </a:rPr>
              <a:t>65% des employés</a:t>
            </a:r>
            <a:r>
              <a:rPr lang="fr">
                <a:solidFill>
                  <a:schemeClr val="dk1"/>
                </a:solidFill>
              </a:rPr>
              <a:t> considèrent que des opportunités de développement et d’avancement professionnel sont essentielles pour leur estime de soi et leur engagement.</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CareerBuilder, "Career Development Opportunities," CareerBuilder</a:t>
            </a:r>
            <a:endParaRPr>
              <a:solidFill>
                <a:schemeClr val="dk1"/>
              </a:solidFill>
            </a:endParaRPr>
          </a:p>
          <a:p>
            <a:pPr indent="0" lvl="0" marL="0" rtl="0" algn="l">
              <a:lnSpc>
                <a:spcPct val="115000"/>
              </a:lnSpc>
              <a:spcBef>
                <a:spcPts val="1400"/>
              </a:spcBef>
              <a:spcAft>
                <a:spcPts val="0"/>
              </a:spcAft>
              <a:buSzPts val="1100"/>
              <a:buNone/>
            </a:pPr>
            <a:r>
              <a:rPr b="1" lang="fr" sz="1300">
                <a:solidFill>
                  <a:schemeClr val="dk1"/>
                </a:solidFill>
              </a:rPr>
              <a:t>5. Besoins d'Accomplissement de Soi</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Satisfaction Professionnelle :</a:t>
            </a:r>
            <a:r>
              <a:rPr lang="fr">
                <a:solidFill>
                  <a:schemeClr val="dk1"/>
                </a:solidFill>
              </a:rPr>
              <a:t> Une étude de </a:t>
            </a:r>
            <a:r>
              <a:rPr b="1" lang="fr">
                <a:solidFill>
                  <a:schemeClr val="dk1"/>
                </a:solidFill>
              </a:rPr>
              <a:t>Forbes</a:t>
            </a:r>
            <a:r>
              <a:rPr lang="fr">
                <a:solidFill>
                  <a:schemeClr val="dk1"/>
                </a:solidFill>
              </a:rPr>
              <a:t> (2022) montre que </a:t>
            </a:r>
            <a:r>
              <a:rPr b="1" lang="fr">
                <a:solidFill>
                  <a:schemeClr val="dk1"/>
                </a:solidFill>
              </a:rPr>
              <a:t>68% des employés</a:t>
            </a:r>
            <a:r>
              <a:rPr lang="fr">
                <a:solidFill>
                  <a:schemeClr val="dk1"/>
                </a:solidFill>
              </a:rPr>
              <a:t> se sentent plus accomplis lorsque leur travail est aligné avec leurs passions et leurs objectifs personnels.</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Forbes, "Work Satisfaction and Personal Fulfillment," Forbes</a:t>
            </a:r>
            <a:endParaRPr sz="2200">
              <a:solidFill>
                <a:srgbClr val="03045E"/>
              </a:solidFill>
              <a:latin typeface="Raleway"/>
              <a:ea typeface="Raleway"/>
              <a:cs typeface="Raleway"/>
              <a:sym typeface="Raleway"/>
            </a:endParaRPr>
          </a:p>
          <a:p>
            <a:pPr indent="0" lvl="0" marL="0" rtl="0" algn="l">
              <a:lnSpc>
                <a:spcPct val="90000"/>
              </a:lnSpc>
              <a:spcBef>
                <a:spcPts val="1200"/>
              </a:spcBef>
              <a:spcAft>
                <a:spcPts val="0"/>
              </a:spcAft>
              <a:buSzPts val="1100"/>
              <a:buNone/>
            </a:pPr>
            <a:r>
              <a:t/>
            </a:r>
            <a:endParaRPr b="1" sz="1000">
              <a:solidFill>
                <a:srgbClr val="03045E"/>
              </a:solidFill>
              <a:latin typeface="Raleway ExtraBold"/>
              <a:ea typeface="Raleway ExtraBold"/>
              <a:cs typeface="Raleway ExtraBold"/>
              <a:sym typeface="Raleway ExtraBold"/>
            </a:endParaRPr>
          </a:p>
          <a:p>
            <a:pPr indent="0" lvl="0" marL="0" rtl="0" algn="l">
              <a:lnSpc>
                <a:spcPct val="100000"/>
              </a:lnSpc>
              <a:spcBef>
                <a:spcPts val="0"/>
              </a:spcBef>
              <a:spcAft>
                <a:spcPts val="0"/>
              </a:spcAft>
              <a:buSzPts val="1100"/>
              <a:buNone/>
            </a:pPr>
            <a:r>
              <a:t/>
            </a:r>
            <a:endParaRPr sz="1800">
              <a:solidFill>
                <a:srgbClr val="1E2253"/>
              </a:solidFill>
              <a:latin typeface="Raleway"/>
              <a:ea typeface="Raleway"/>
              <a:cs typeface="Raleway"/>
              <a:sym typeface="Raleway"/>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6" name="Google Shape;53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4cd0a43afd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34cd0a43afd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None/>
            </a:pPr>
            <a:r>
              <a:rPr b="0" i="0" lang="fr" sz="1800" u="none" strike="noStrike">
                <a:solidFill>
                  <a:srgbClr val="000000"/>
                </a:solidFill>
                <a:latin typeface="Century Gothic"/>
                <a:ea typeface="Century Gothic"/>
                <a:cs typeface="Century Gothic"/>
                <a:sym typeface="Century Gothic"/>
              </a:rPr>
              <a:t>Un questionnaire en ligne de 15’, qui s’appuie sur notre algorithme, cartographie (map) les Energyskills (ce qui donne ou consomme de l'énergie). Dans la plateforme ces talents individuels sont analysés et alignés (c’est à dire matchées) avec les enjeux d’un rôle, d’une équipe, d’un projet ou d’une organisation. </a:t>
            </a:r>
            <a:endParaRPr b="0"/>
          </a:p>
          <a:p>
            <a:pPr indent="-298450" lvl="0" marL="457200" rtl="0" algn="l">
              <a:lnSpc>
                <a:spcPct val="100000"/>
              </a:lnSpc>
              <a:spcBef>
                <a:spcPts val="0"/>
              </a:spcBef>
              <a:spcAft>
                <a:spcPts val="0"/>
              </a:spcAft>
              <a:buSzPts val="1100"/>
              <a:buNone/>
            </a:pPr>
            <a:br>
              <a:rPr lang="fr"/>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4e6abbe1a9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g34e6abbe1a9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png"/><Relationship Id="rId11" Type="http://schemas.openxmlformats.org/officeDocument/2006/relationships/image" Target="../media/image9.png"/><Relationship Id="rId10" Type="http://schemas.openxmlformats.org/officeDocument/2006/relationships/image" Target="../media/image26.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11" Type="http://schemas.openxmlformats.org/officeDocument/2006/relationships/image" Target="../media/image29.png"/><Relationship Id="rId10" Type="http://schemas.openxmlformats.org/officeDocument/2006/relationships/image" Target="../media/image27.png"/><Relationship Id="rId12"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11" Type="http://schemas.openxmlformats.org/officeDocument/2006/relationships/image" Target="../media/image9.png"/><Relationship Id="rId10" Type="http://schemas.openxmlformats.org/officeDocument/2006/relationships/image" Target="../media/image26.png"/><Relationship Id="rId12" Type="http://schemas.openxmlformats.org/officeDocument/2006/relationships/image" Target="../media/image20.png"/><Relationship Id="rId9"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png"/><Relationship Id="rId11" Type="http://schemas.openxmlformats.org/officeDocument/2006/relationships/image" Target="../media/image9.png"/><Relationship Id="rId10" Type="http://schemas.openxmlformats.org/officeDocument/2006/relationships/image" Target="../media/image26.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11" Type="http://schemas.openxmlformats.org/officeDocument/2006/relationships/image" Target="../media/image29.png"/><Relationship Id="rId10" Type="http://schemas.openxmlformats.org/officeDocument/2006/relationships/image" Target="../media/image27.png"/><Relationship Id="rId12"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34.png"/><Relationship Id="rId6"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11" Type="http://schemas.openxmlformats.org/officeDocument/2006/relationships/image" Target="../media/image9.png"/><Relationship Id="rId10" Type="http://schemas.openxmlformats.org/officeDocument/2006/relationships/image" Target="../media/image26.png"/><Relationship Id="rId12" Type="http://schemas.openxmlformats.org/officeDocument/2006/relationships/image" Target="../media/image20.png"/><Relationship Id="rId9"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34.png"/><Relationship Id="rId6"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en MAJUSCULE" type="title">
  <p:cSld name="TITLE">
    <p:spTree>
      <p:nvGrpSpPr>
        <p:cNvPr id="10" name="Shape 10"/>
        <p:cNvGrpSpPr/>
        <p:nvPr/>
      </p:nvGrpSpPr>
      <p:grpSpPr>
        <a:xfrm>
          <a:off x="0" y="0"/>
          <a:ext cx="0" cy="0"/>
          <a:chOff x="0" y="0"/>
          <a:chExt cx="0" cy="0"/>
        </a:xfrm>
      </p:grpSpPr>
      <p:sp>
        <p:nvSpPr>
          <p:cNvPr id="11" name="Google Shape;11;g2c796662450_0_35"/>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2">
              <a:alphaModFix/>
            </a:blip>
            <a:stretch>
              <a:fillRect b="0" l="0" r="0" t="0"/>
            </a:stretch>
          </a:blipFill>
          <a:ln>
            <a:noFill/>
          </a:ln>
        </p:spPr>
      </p:sp>
      <p:sp>
        <p:nvSpPr>
          <p:cNvPr id="12" name="Google Shape;12;g2c796662450_0_35"/>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3">
              <a:alphaModFix amt="30000"/>
            </a:blip>
            <a:stretch>
              <a:fillRect b="0" l="0" r="0" t="0"/>
            </a:stretch>
          </a:blipFill>
          <a:ln>
            <a:noFill/>
          </a:ln>
        </p:spPr>
      </p:sp>
      <p:sp>
        <p:nvSpPr>
          <p:cNvPr id="13" name="Google Shape;13;g2c796662450_0_35"/>
          <p:cNvSpPr/>
          <p:nvPr/>
        </p:nvSpPr>
        <p:spPr>
          <a:xfrm>
            <a:off x="7097915" y="2070222"/>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4">
              <a:alphaModFix/>
            </a:blip>
            <a:stretch>
              <a:fillRect b="0" l="0" r="0" t="0"/>
            </a:stretch>
          </a:blipFill>
          <a:ln>
            <a:noFill/>
          </a:ln>
        </p:spPr>
      </p:sp>
      <p:sp>
        <p:nvSpPr>
          <p:cNvPr id="14" name="Google Shape;14;g2c796662450_0_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5" name="Google Shape;15;g2c796662450_0_35"/>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g2c796662450_0_35"/>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5">
              <a:alphaModFix/>
            </a:blip>
            <a:stretch>
              <a:fillRect b="0" l="0" r="0" t="0"/>
            </a:stretch>
          </a:blipFill>
          <a:ln>
            <a:noFill/>
          </a:ln>
        </p:spPr>
      </p:sp>
      <p:sp>
        <p:nvSpPr>
          <p:cNvPr id="17" name="Google Shape;17;g2c796662450_0_35"/>
          <p:cNvSpPr/>
          <p:nvPr/>
        </p:nvSpPr>
        <p:spPr>
          <a:xfrm>
            <a:off x="1674669" y="2639653"/>
            <a:ext cx="863199" cy="863717"/>
          </a:xfrm>
          <a:custGeom>
            <a:rect b="b" l="l" r="r" t="t"/>
            <a:pathLst>
              <a:path extrusionOk="0" h="1727433" w="1726397">
                <a:moveTo>
                  <a:pt x="0" y="0"/>
                </a:moveTo>
                <a:lnTo>
                  <a:pt x="1726397" y="0"/>
                </a:lnTo>
                <a:lnTo>
                  <a:pt x="1726397" y="1727432"/>
                </a:lnTo>
                <a:lnTo>
                  <a:pt x="0" y="1727432"/>
                </a:lnTo>
                <a:lnTo>
                  <a:pt x="0" y="0"/>
                </a:lnTo>
                <a:close/>
              </a:path>
            </a:pathLst>
          </a:custGeom>
          <a:blipFill rotWithShape="1">
            <a:blip r:embed="rId6">
              <a:alphaModFix/>
            </a:blip>
            <a:stretch>
              <a:fillRect b="0" l="0" r="0" t="0"/>
            </a:stretch>
          </a:blipFill>
          <a:ln>
            <a:noFill/>
          </a:ln>
        </p:spPr>
      </p:sp>
      <p:sp>
        <p:nvSpPr>
          <p:cNvPr id="18" name="Google Shape;18;g2c796662450_0_35"/>
          <p:cNvSpPr/>
          <p:nvPr/>
        </p:nvSpPr>
        <p:spPr>
          <a:xfrm>
            <a:off x="3868898" y="1838389"/>
            <a:ext cx="1176127" cy="1176833"/>
          </a:xfrm>
          <a:custGeom>
            <a:rect b="b" l="l" r="r" t="t"/>
            <a:pathLst>
              <a:path extrusionOk="0" h="2353666" w="2352254">
                <a:moveTo>
                  <a:pt x="0" y="0"/>
                </a:moveTo>
                <a:lnTo>
                  <a:pt x="2352255" y="0"/>
                </a:lnTo>
                <a:lnTo>
                  <a:pt x="2352255" y="2353665"/>
                </a:lnTo>
                <a:lnTo>
                  <a:pt x="0" y="2353665"/>
                </a:lnTo>
                <a:lnTo>
                  <a:pt x="0" y="0"/>
                </a:lnTo>
                <a:close/>
              </a:path>
            </a:pathLst>
          </a:custGeom>
          <a:blipFill rotWithShape="1">
            <a:blip r:embed="rId7">
              <a:alphaModFix/>
            </a:blip>
            <a:stretch>
              <a:fillRect b="0" l="0" r="0" t="0"/>
            </a:stretch>
          </a:blipFill>
          <a:ln>
            <a:noFill/>
          </a:ln>
        </p:spPr>
      </p:sp>
      <p:sp>
        <p:nvSpPr>
          <p:cNvPr id="19" name="Google Shape;19;g2c796662450_0_35"/>
          <p:cNvSpPr/>
          <p:nvPr/>
        </p:nvSpPr>
        <p:spPr>
          <a:xfrm rot="-2408129">
            <a:off x="7957114" y="1163605"/>
            <a:ext cx="1026351" cy="2594755"/>
          </a:xfrm>
          <a:custGeom>
            <a:rect b="b" l="l" r="r" t="t"/>
            <a:pathLst>
              <a:path extrusionOk="0" h="5169580" w="2051420">
                <a:moveTo>
                  <a:pt x="0" y="0"/>
                </a:moveTo>
                <a:lnTo>
                  <a:pt x="2051421" y="0"/>
                </a:lnTo>
                <a:lnTo>
                  <a:pt x="2051421" y="5169579"/>
                </a:lnTo>
                <a:lnTo>
                  <a:pt x="0" y="5169579"/>
                </a:lnTo>
                <a:lnTo>
                  <a:pt x="0" y="0"/>
                </a:lnTo>
                <a:close/>
              </a:path>
            </a:pathLst>
          </a:custGeom>
          <a:blipFill rotWithShape="1">
            <a:blip r:embed="rId8">
              <a:alphaModFix/>
            </a:blip>
            <a:stretch>
              <a:fillRect b="0" l="0" r="0" t="0"/>
            </a:stretch>
          </a:blipFill>
          <a:ln>
            <a:noFill/>
          </a:ln>
        </p:spPr>
      </p:sp>
      <p:sp>
        <p:nvSpPr>
          <p:cNvPr id="20" name="Google Shape;20;g2c796662450_0_35"/>
          <p:cNvSpPr/>
          <p:nvPr/>
        </p:nvSpPr>
        <p:spPr>
          <a:xfrm>
            <a:off x="6128412" y="2639653"/>
            <a:ext cx="960650" cy="960650"/>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9">
              <a:alphaModFix/>
            </a:blip>
            <a:stretch>
              <a:fillRect b="0" l="0" r="0" t="0"/>
            </a:stretch>
          </a:blipFill>
          <a:ln>
            <a:noFill/>
          </a:ln>
        </p:spPr>
      </p:sp>
      <p:sp>
        <p:nvSpPr>
          <p:cNvPr id="21" name="Google Shape;21;g2c796662450_0_35"/>
          <p:cNvSpPr/>
          <p:nvPr/>
        </p:nvSpPr>
        <p:spPr>
          <a:xfrm>
            <a:off x="1369752" y="1696065"/>
            <a:ext cx="6174420" cy="3614608"/>
          </a:xfrm>
          <a:custGeom>
            <a:rect b="b" l="l" r="r" t="t"/>
            <a:pathLst>
              <a:path extrusionOk="0" h="7229217" w="12348840">
                <a:moveTo>
                  <a:pt x="0" y="0"/>
                </a:moveTo>
                <a:lnTo>
                  <a:pt x="12348840" y="0"/>
                </a:lnTo>
                <a:lnTo>
                  <a:pt x="12348840" y="7229216"/>
                </a:lnTo>
                <a:lnTo>
                  <a:pt x="0" y="7229216"/>
                </a:lnTo>
                <a:lnTo>
                  <a:pt x="0" y="0"/>
                </a:lnTo>
                <a:close/>
              </a:path>
            </a:pathLst>
          </a:custGeom>
          <a:blipFill rotWithShape="1">
            <a:blip r:embed="rId10">
              <a:alphaModFix/>
            </a:blip>
            <a:stretch>
              <a:fillRect b="0" l="0" r="0" t="0"/>
            </a:stretch>
          </a:blipFill>
          <a:ln>
            <a:noFill/>
          </a:ln>
        </p:spPr>
      </p:sp>
      <p:sp>
        <p:nvSpPr>
          <p:cNvPr id="22" name="Google Shape;22;g2c796662450_0_35"/>
          <p:cNvSpPr txBox="1"/>
          <p:nvPr/>
        </p:nvSpPr>
        <p:spPr>
          <a:xfrm>
            <a:off x="311708" y="363575"/>
            <a:ext cx="8520600" cy="2052600"/>
          </a:xfrm>
          <a:prstGeom prst="rect">
            <a:avLst/>
          </a:prstGeom>
          <a:noFill/>
          <a:ln>
            <a:noFill/>
          </a:ln>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51934"/>
              </a:solidFill>
              <a:latin typeface="Raleway"/>
              <a:ea typeface="Raleway"/>
              <a:cs typeface="Raleway"/>
              <a:sym typeface="Raleway"/>
            </a:endParaRPr>
          </a:p>
        </p:txBody>
      </p:sp>
      <p:sp>
        <p:nvSpPr>
          <p:cNvPr id="23" name="Google Shape;23;g2c796662450_0_35"/>
          <p:cNvSpPr txBox="1"/>
          <p:nvPr>
            <p:ph type="title"/>
          </p:nvPr>
        </p:nvSpPr>
        <p:spPr>
          <a:xfrm>
            <a:off x="490250" y="248675"/>
            <a:ext cx="8290800" cy="2052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24" name="Google Shape;24;g2c796662450_0_35"/>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1">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7" name="Shape 77"/>
        <p:cNvGrpSpPr/>
        <p:nvPr/>
      </p:nvGrpSpPr>
      <p:grpSpPr>
        <a:xfrm>
          <a:off x="0" y="0"/>
          <a:ext cx="0" cy="0"/>
          <a:chOff x="0" y="0"/>
          <a:chExt cx="0" cy="0"/>
        </a:xfrm>
      </p:grpSpPr>
      <p:sp>
        <p:nvSpPr>
          <p:cNvPr id="78" name="Google Shape;78;p3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9" name="Google Shape;79;p3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0" name="Google Shape;8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p:cSld name="ONE_COLUMN_TEXT_1_4_5_1">
    <p:spTree>
      <p:nvGrpSpPr>
        <p:cNvPr id="81" name="Shape 81"/>
        <p:cNvGrpSpPr/>
        <p:nvPr/>
      </p:nvGrpSpPr>
      <p:grpSpPr>
        <a:xfrm>
          <a:off x="0" y="0"/>
          <a:ext cx="0" cy="0"/>
          <a:chOff x="0" y="0"/>
          <a:chExt cx="0" cy="0"/>
        </a:xfrm>
      </p:grpSpPr>
      <p:sp>
        <p:nvSpPr>
          <p:cNvPr id="82" name="Google Shape;82;g2c796662450_0_1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83" name="Google Shape;83;g2c796662450_0_182"/>
          <p:cNvSpPr/>
          <p:nvPr/>
        </p:nvSpPr>
        <p:spPr>
          <a:xfrm rot="-2456596">
            <a:off x="3395361" y="3207835"/>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84" name="Google Shape;84;g2c796662450_0_182"/>
          <p:cNvSpPr/>
          <p:nvPr/>
        </p:nvSpPr>
        <p:spPr>
          <a:xfrm flipH="1" rot="2578145">
            <a:off x="6071620" y="3226306"/>
            <a:ext cx="3050332" cy="3364325"/>
          </a:xfrm>
          <a:custGeom>
            <a:rect b="b" l="l" r="r" t="t"/>
            <a:pathLst>
              <a:path extrusionOk="0" h="6719836" w="6115051">
                <a:moveTo>
                  <a:pt x="6115050" y="0"/>
                </a:moveTo>
                <a:lnTo>
                  <a:pt x="0" y="0"/>
                </a:lnTo>
                <a:lnTo>
                  <a:pt x="0" y="6719836"/>
                </a:lnTo>
                <a:lnTo>
                  <a:pt x="6115050" y="6719836"/>
                </a:lnTo>
                <a:lnTo>
                  <a:pt x="6115050" y="0"/>
                </a:lnTo>
                <a:close/>
              </a:path>
            </a:pathLst>
          </a:custGeom>
          <a:blipFill rotWithShape="1">
            <a:blip r:embed="rId2">
              <a:alphaModFix/>
            </a:blip>
            <a:stretch>
              <a:fillRect b="0" l="0" r="0" t="0"/>
            </a:stretch>
          </a:blipFill>
          <a:ln>
            <a:noFill/>
          </a:ln>
        </p:spPr>
      </p:sp>
      <p:sp>
        <p:nvSpPr>
          <p:cNvPr id="85" name="Google Shape;85;g2c796662450_0_182"/>
          <p:cNvSpPr/>
          <p:nvPr/>
        </p:nvSpPr>
        <p:spPr>
          <a:xfrm rot="-2456596">
            <a:off x="997774" y="3162298"/>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86" name="Google Shape;86;g2c796662450_0_182"/>
          <p:cNvSpPr/>
          <p:nvPr/>
        </p:nvSpPr>
        <p:spPr>
          <a:xfrm rot="-2456596">
            <a:off x="-2259301" y="3053810"/>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87" name="Google Shape;87;g2c796662450_0_182"/>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88" name="Google Shape;88;g2c796662450_0_1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89" name="Google Shape;89;g2c796662450_0_182"/>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2">
  <p:cSld name="ONE_COLUMN_TEXT_1_4_5_1_1_1_2">
    <p:spTree>
      <p:nvGrpSpPr>
        <p:cNvPr id="90" name="Shape 90"/>
        <p:cNvGrpSpPr/>
        <p:nvPr/>
      </p:nvGrpSpPr>
      <p:grpSpPr>
        <a:xfrm>
          <a:off x="0" y="0"/>
          <a:ext cx="0" cy="0"/>
          <a:chOff x="0" y="0"/>
          <a:chExt cx="0" cy="0"/>
        </a:xfrm>
      </p:grpSpPr>
      <p:sp>
        <p:nvSpPr>
          <p:cNvPr id="91" name="Google Shape;91;g2c796662450_0_2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92" name="Google Shape;92;g2c796662450_0_209"/>
          <p:cNvSpPr/>
          <p:nvPr/>
        </p:nvSpPr>
        <p:spPr>
          <a:xfrm rot="-8673732">
            <a:off x="-725133" y="1143492"/>
            <a:ext cx="5127764" cy="5127764"/>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grpSp>
        <p:nvGrpSpPr>
          <p:cNvPr id="93" name="Google Shape;93;g2c796662450_0_209"/>
          <p:cNvGrpSpPr/>
          <p:nvPr/>
        </p:nvGrpSpPr>
        <p:grpSpPr>
          <a:xfrm rot="10800000">
            <a:off x="-241045" y="1453644"/>
            <a:ext cx="4377270" cy="3440605"/>
            <a:chOff x="597445" y="-23"/>
            <a:chExt cx="10913163" cy="4282556"/>
          </a:xfrm>
        </p:grpSpPr>
        <p:sp>
          <p:nvSpPr>
            <p:cNvPr id="94" name="Google Shape;94;g2c796662450_0_209"/>
            <p:cNvSpPr/>
            <p:nvPr/>
          </p:nvSpPr>
          <p:spPr>
            <a:xfrm rot="-5400000">
              <a:off x="297666" y="299756"/>
              <a:ext cx="4282556" cy="3682998"/>
            </a:xfrm>
            <a:custGeom>
              <a:rect b="b" l="l" r="r" t="t"/>
              <a:pathLst>
                <a:path extrusionOk="0" h="4282556" w="4282556">
                  <a:moveTo>
                    <a:pt x="4282556" y="4282556"/>
                  </a:moveTo>
                  <a:lnTo>
                    <a:pt x="0" y="4282556"/>
                  </a:lnTo>
                  <a:lnTo>
                    <a:pt x="0" y="0"/>
                  </a:lnTo>
                  <a:lnTo>
                    <a:pt x="4282556" y="0"/>
                  </a:lnTo>
                  <a:lnTo>
                    <a:pt x="4282556" y="4282556"/>
                  </a:lnTo>
                  <a:close/>
                </a:path>
              </a:pathLst>
            </a:custGeom>
            <a:blipFill rotWithShape="1">
              <a:blip r:embed="rId3">
                <a:alphaModFix/>
              </a:blip>
              <a:stretch>
                <a:fillRect b="0" l="0" r="0" t="0"/>
              </a:stretch>
            </a:blipFill>
            <a:ln>
              <a:noFill/>
            </a:ln>
          </p:spPr>
        </p:sp>
        <p:sp>
          <p:nvSpPr>
            <p:cNvPr id="95" name="Google Shape;95;g2c796662450_0_209"/>
            <p:cNvSpPr/>
            <p:nvPr/>
          </p:nvSpPr>
          <p:spPr>
            <a:xfrm>
              <a:off x="4269578" y="0"/>
              <a:ext cx="7241030" cy="4282328"/>
            </a:xfrm>
            <a:custGeom>
              <a:rect b="b" l="l" r="r" t="t"/>
              <a:pathLst>
                <a:path extrusionOk="0" h="1063272" w="1797897">
                  <a:moveTo>
                    <a:pt x="0" y="0"/>
                  </a:moveTo>
                  <a:lnTo>
                    <a:pt x="1797897" y="0"/>
                  </a:lnTo>
                  <a:lnTo>
                    <a:pt x="1797897" y="1063272"/>
                  </a:lnTo>
                  <a:lnTo>
                    <a:pt x="0" y="1063272"/>
                  </a:lnTo>
                  <a:close/>
                </a:path>
              </a:pathLst>
            </a:custGeom>
            <a:solidFill>
              <a:srgbClr val="C3F0FE"/>
            </a:solidFill>
            <a:ln>
              <a:noFill/>
            </a:ln>
          </p:spPr>
        </p:sp>
      </p:grpSp>
      <p:sp>
        <p:nvSpPr>
          <p:cNvPr id="96" name="Google Shape;96;g2c796662450_0_2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97" name="Google Shape;97;g2c796662450_0_209"/>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Agenda/ Sommaire etc" type="tx">
  <p:cSld name="TITLE_AND_BODY">
    <p:spTree>
      <p:nvGrpSpPr>
        <p:cNvPr id="98" name="Shape 98"/>
        <p:cNvGrpSpPr/>
        <p:nvPr/>
      </p:nvGrpSpPr>
      <p:grpSpPr>
        <a:xfrm>
          <a:off x="0" y="0"/>
          <a:ext cx="0" cy="0"/>
          <a:chOff x="0" y="0"/>
          <a:chExt cx="0" cy="0"/>
        </a:xfrm>
      </p:grpSpPr>
      <p:sp>
        <p:nvSpPr>
          <p:cNvPr id="99" name="Google Shape;99;g2c796662450_0_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00" name="Google Shape;100;g2c796662450_0_65"/>
          <p:cNvSpPr/>
          <p:nvPr/>
        </p:nvSpPr>
        <p:spPr>
          <a:xfrm>
            <a:off x="-1900690" y="315792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2c796662450_0_65"/>
          <p:cNvSpPr/>
          <p:nvPr/>
        </p:nvSpPr>
        <p:spPr>
          <a:xfrm rot="5400000">
            <a:off x="4892038" y="-725581"/>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102" name="Google Shape;102;g2c796662450_0_65"/>
          <p:cNvSpPr/>
          <p:nvPr/>
        </p:nvSpPr>
        <p:spPr>
          <a:xfrm>
            <a:off x="7410510" y="-55906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2c796662450_0_65"/>
          <p:cNvSpPr/>
          <p:nvPr/>
        </p:nvSpPr>
        <p:spPr>
          <a:xfrm rot="-6625340">
            <a:off x="-2062528" y="1747056"/>
            <a:ext cx="5141773" cy="5141773"/>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104" name="Google Shape;104;g2c796662450_0_65"/>
          <p:cNvSpPr txBox="1"/>
          <p:nvPr>
            <p:ph type="title"/>
          </p:nvPr>
        </p:nvSpPr>
        <p:spPr>
          <a:xfrm>
            <a:off x="363400" y="180425"/>
            <a:ext cx="7940400" cy="540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105" name="Google Shape;105;g2c796662450_0_6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06" name="Google Shape;106;g2c796662450_0_65"/>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ONE_COLUMN_TEXT_1">
    <p:spTree>
      <p:nvGrpSpPr>
        <p:cNvPr id="107" name="Shape 107"/>
        <p:cNvGrpSpPr/>
        <p:nvPr/>
      </p:nvGrpSpPr>
      <p:grpSpPr>
        <a:xfrm>
          <a:off x="0" y="0"/>
          <a:ext cx="0" cy="0"/>
          <a:chOff x="0" y="0"/>
          <a:chExt cx="0" cy="0"/>
        </a:xfrm>
      </p:grpSpPr>
      <p:sp>
        <p:nvSpPr>
          <p:cNvPr id="108" name="Google Shape;108;g2c796662450_0_114"/>
          <p:cNvSpPr/>
          <p:nvPr/>
        </p:nvSpPr>
        <p:spPr>
          <a:xfrm rot="5400000">
            <a:off x="-579486" y="-869975"/>
            <a:ext cx="3013237" cy="3311250"/>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109" name="Google Shape;109;g2c796662450_0_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10" name="Google Shape;110;g2c796662450_0_1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11" name="Google Shape;111;g2c796662450_0_114"/>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s/chapitres/Annexes etc" type="twoColTx">
  <p:cSld name="TITLE_AND_TWO_COLUMNS">
    <p:spTree>
      <p:nvGrpSpPr>
        <p:cNvPr id="112" name="Shape 112"/>
        <p:cNvGrpSpPr/>
        <p:nvPr/>
      </p:nvGrpSpPr>
      <p:grpSpPr>
        <a:xfrm>
          <a:off x="0" y="0"/>
          <a:ext cx="0" cy="0"/>
          <a:chOff x="0" y="0"/>
          <a:chExt cx="0" cy="0"/>
        </a:xfrm>
      </p:grpSpPr>
      <p:sp>
        <p:nvSpPr>
          <p:cNvPr id="113" name="Google Shape;113;g2c796662450_0_74"/>
          <p:cNvSpPr/>
          <p:nvPr/>
        </p:nvSpPr>
        <p:spPr>
          <a:xfrm rot="-6629096">
            <a:off x="-3749722" y="-1036556"/>
            <a:ext cx="7250666" cy="9464574"/>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114" name="Google Shape;114;g2c796662450_0_74"/>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g2c796662450_0_74"/>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116" name="Google Shape;116;g2c796662450_0_74"/>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117" name="Google Shape;117;g2c796662450_0_74"/>
          <p:cNvSpPr/>
          <p:nvPr/>
        </p:nvSpPr>
        <p:spPr>
          <a:xfrm rot="-2408129">
            <a:off x="8408445" y="539747"/>
            <a:ext cx="1026351" cy="2594755"/>
          </a:xfrm>
          <a:custGeom>
            <a:rect b="b" l="l" r="r" t="t"/>
            <a:pathLst>
              <a:path extrusionOk="0" h="5169580" w="2051420">
                <a:moveTo>
                  <a:pt x="0" y="0"/>
                </a:moveTo>
                <a:lnTo>
                  <a:pt x="2051421" y="0"/>
                </a:lnTo>
                <a:lnTo>
                  <a:pt x="2051421" y="5169580"/>
                </a:lnTo>
                <a:lnTo>
                  <a:pt x="0" y="5169580"/>
                </a:lnTo>
                <a:lnTo>
                  <a:pt x="0" y="0"/>
                </a:lnTo>
                <a:close/>
              </a:path>
            </a:pathLst>
          </a:custGeom>
          <a:blipFill rotWithShape="1">
            <a:blip r:embed="rId5">
              <a:alphaModFix/>
            </a:blip>
            <a:stretch>
              <a:fillRect b="0" l="0" r="0" t="0"/>
            </a:stretch>
          </a:blipFill>
          <a:ln>
            <a:noFill/>
          </a:ln>
        </p:spPr>
      </p:sp>
      <p:sp>
        <p:nvSpPr>
          <p:cNvPr id="118" name="Google Shape;118;g2c796662450_0_74"/>
          <p:cNvSpPr/>
          <p:nvPr/>
        </p:nvSpPr>
        <p:spPr>
          <a:xfrm>
            <a:off x="4782513" y="2527059"/>
            <a:ext cx="960650" cy="960651"/>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6">
              <a:alphaModFix/>
            </a:blip>
            <a:stretch>
              <a:fillRect b="0" l="0" r="0" t="0"/>
            </a:stretch>
          </a:blipFill>
          <a:ln>
            <a:noFill/>
          </a:ln>
        </p:spPr>
      </p:sp>
      <p:sp>
        <p:nvSpPr>
          <p:cNvPr id="119" name="Google Shape;119;g2c796662450_0_74"/>
          <p:cNvSpPr/>
          <p:nvPr/>
        </p:nvSpPr>
        <p:spPr>
          <a:xfrm>
            <a:off x="5368680" y="1665767"/>
            <a:ext cx="748967" cy="749417"/>
          </a:xfrm>
          <a:custGeom>
            <a:rect b="b" l="l" r="r" t="t"/>
            <a:pathLst>
              <a:path extrusionOk="0" h="1498833" w="1497934">
                <a:moveTo>
                  <a:pt x="0" y="0"/>
                </a:moveTo>
                <a:lnTo>
                  <a:pt x="1497934" y="0"/>
                </a:lnTo>
                <a:lnTo>
                  <a:pt x="1497934" y="1498832"/>
                </a:lnTo>
                <a:lnTo>
                  <a:pt x="0" y="1498832"/>
                </a:lnTo>
                <a:lnTo>
                  <a:pt x="0" y="0"/>
                </a:lnTo>
                <a:close/>
              </a:path>
            </a:pathLst>
          </a:custGeom>
          <a:blipFill rotWithShape="1">
            <a:blip r:embed="rId7">
              <a:alphaModFix/>
            </a:blip>
            <a:stretch>
              <a:fillRect b="0" l="0" r="0" t="0"/>
            </a:stretch>
          </a:blipFill>
          <a:ln>
            <a:noFill/>
          </a:ln>
        </p:spPr>
      </p:sp>
      <p:sp>
        <p:nvSpPr>
          <p:cNvPr id="120" name="Google Shape;120;g2c796662450_0_74"/>
          <p:cNvSpPr/>
          <p:nvPr/>
        </p:nvSpPr>
        <p:spPr>
          <a:xfrm>
            <a:off x="7377883" y="2054563"/>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8">
              <a:alphaModFix/>
            </a:blip>
            <a:stretch>
              <a:fillRect b="0" l="0" r="0" t="0"/>
            </a:stretch>
          </a:blipFill>
          <a:ln>
            <a:noFill/>
          </a:ln>
        </p:spPr>
      </p:sp>
      <p:sp>
        <p:nvSpPr>
          <p:cNvPr id="121" name="Google Shape;121;g2c796662450_0_74"/>
          <p:cNvSpPr/>
          <p:nvPr/>
        </p:nvSpPr>
        <p:spPr>
          <a:xfrm>
            <a:off x="6050139" y="1665767"/>
            <a:ext cx="1104707" cy="1105370"/>
          </a:xfrm>
          <a:custGeom>
            <a:rect b="b" l="l" r="r" t="t"/>
            <a:pathLst>
              <a:path extrusionOk="0" h="2210739" w="2209414">
                <a:moveTo>
                  <a:pt x="0" y="0"/>
                </a:moveTo>
                <a:lnTo>
                  <a:pt x="2209414" y="0"/>
                </a:lnTo>
                <a:lnTo>
                  <a:pt x="2209414" y="2210739"/>
                </a:lnTo>
                <a:lnTo>
                  <a:pt x="0" y="2210739"/>
                </a:lnTo>
                <a:lnTo>
                  <a:pt x="0" y="0"/>
                </a:lnTo>
                <a:close/>
              </a:path>
            </a:pathLst>
          </a:custGeom>
          <a:blipFill rotWithShape="1">
            <a:blip r:embed="rId9">
              <a:alphaModFix/>
            </a:blip>
            <a:stretch>
              <a:fillRect b="0" l="0" r="0" t="0"/>
            </a:stretch>
          </a:blipFill>
          <a:ln>
            <a:noFill/>
          </a:ln>
        </p:spPr>
      </p:sp>
      <p:grpSp>
        <p:nvGrpSpPr>
          <p:cNvPr id="122" name="Google Shape;122;g2c796662450_0_74"/>
          <p:cNvGrpSpPr/>
          <p:nvPr/>
        </p:nvGrpSpPr>
        <p:grpSpPr>
          <a:xfrm>
            <a:off x="1725435" y="1485543"/>
            <a:ext cx="765288" cy="703152"/>
            <a:chOff x="7644250" y="2440350"/>
            <a:chExt cx="720000" cy="720000"/>
          </a:xfrm>
        </p:grpSpPr>
        <p:sp>
          <p:nvSpPr>
            <p:cNvPr id="123" name="Google Shape;123;g2c796662450_0_74"/>
            <p:cNvSpPr/>
            <p:nvPr/>
          </p:nvSpPr>
          <p:spPr>
            <a:xfrm>
              <a:off x="7644250" y="2440350"/>
              <a:ext cx="720000" cy="720000"/>
            </a:xfrm>
            <a:prstGeom prst="roundRect">
              <a:avLst>
                <a:gd fmla="val 5535" name="adj"/>
              </a:avLst>
            </a:prstGeom>
            <a:solidFill>
              <a:srgbClr val="1EB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 name="Google Shape;124;g2c796662450_0_74"/>
            <p:cNvPicPr preferRelativeResize="0"/>
            <p:nvPr/>
          </p:nvPicPr>
          <p:blipFill rotWithShape="1">
            <a:blip r:embed="rId10">
              <a:alphaModFix/>
            </a:blip>
            <a:srcRect b="0" l="0" r="78547" t="0"/>
            <a:stretch/>
          </p:blipFill>
          <p:spPr>
            <a:xfrm>
              <a:off x="7781837" y="2594813"/>
              <a:ext cx="444825" cy="411075"/>
            </a:xfrm>
            <a:prstGeom prst="rect">
              <a:avLst/>
            </a:prstGeom>
            <a:noFill/>
            <a:ln>
              <a:noFill/>
            </a:ln>
          </p:spPr>
        </p:pic>
      </p:grpSp>
      <p:sp>
        <p:nvSpPr>
          <p:cNvPr id="125" name="Google Shape;125;g2c796662450_0_74"/>
          <p:cNvSpPr/>
          <p:nvPr/>
        </p:nvSpPr>
        <p:spPr>
          <a:xfrm>
            <a:off x="4575335" y="2463301"/>
            <a:ext cx="4054315" cy="2373464"/>
          </a:xfrm>
          <a:custGeom>
            <a:rect b="b" l="l" r="r" t="t"/>
            <a:pathLst>
              <a:path extrusionOk="0" h="4746927" w="8108630">
                <a:moveTo>
                  <a:pt x="0" y="0"/>
                </a:moveTo>
                <a:lnTo>
                  <a:pt x="8108630" y="0"/>
                </a:lnTo>
                <a:lnTo>
                  <a:pt x="8108630" y="4746928"/>
                </a:lnTo>
                <a:lnTo>
                  <a:pt x="0" y="4746928"/>
                </a:lnTo>
                <a:lnTo>
                  <a:pt x="0" y="0"/>
                </a:lnTo>
                <a:close/>
              </a:path>
            </a:pathLst>
          </a:custGeom>
          <a:blipFill rotWithShape="1">
            <a:blip r:embed="rId11">
              <a:alphaModFix/>
            </a:blip>
            <a:stretch>
              <a:fillRect b="0" l="0" r="0" t="0"/>
            </a:stretch>
          </a:blipFill>
          <a:ln>
            <a:noFill/>
          </a:ln>
        </p:spPr>
      </p:sp>
      <p:sp>
        <p:nvSpPr>
          <p:cNvPr id="126" name="Google Shape;126;g2c796662450_0_74"/>
          <p:cNvSpPr txBox="1"/>
          <p:nvPr/>
        </p:nvSpPr>
        <p:spPr>
          <a:xfrm>
            <a:off x="502575" y="306450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aleway"/>
              <a:ea typeface="Raleway"/>
              <a:cs typeface="Raleway"/>
              <a:sym typeface="Raleway"/>
            </a:endParaRPr>
          </a:p>
        </p:txBody>
      </p:sp>
      <p:sp>
        <p:nvSpPr>
          <p:cNvPr id="127" name="Google Shape;127;g2c796662450_0_74"/>
          <p:cNvSpPr txBox="1"/>
          <p:nvPr>
            <p:ph type="title"/>
          </p:nvPr>
        </p:nvSpPr>
        <p:spPr>
          <a:xfrm>
            <a:off x="331575" y="2527050"/>
            <a:ext cx="3751500" cy="1105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3045E"/>
              </a:buClr>
              <a:buSzPts val="2400"/>
              <a:buNone/>
              <a:defRPr>
                <a:solidFill>
                  <a:srgbClr val="03045E"/>
                </a:solidFill>
              </a:defRPr>
            </a:lvl1pPr>
            <a:lvl2pPr lvl="1" algn="ctr">
              <a:lnSpc>
                <a:spcPct val="100000"/>
              </a:lnSpc>
              <a:spcBef>
                <a:spcPts val="0"/>
              </a:spcBef>
              <a:spcAft>
                <a:spcPts val="0"/>
              </a:spcAft>
              <a:buClr>
                <a:srgbClr val="03045E"/>
              </a:buClr>
              <a:buSzPts val="2400"/>
              <a:buNone/>
              <a:defRPr>
                <a:solidFill>
                  <a:srgbClr val="03045E"/>
                </a:solidFill>
              </a:defRPr>
            </a:lvl2pPr>
            <a:lvl3pPr lvl="2" algn="ctr">
              <a:lnSpc>
                <a:spcPct val="100000"/>
              </a:lnSpc>
              <a:spcBef>
                <a:spcPts val="0"/>
              </a:spcBef>
              <a:spcAft>
                <a:spcPts val="0"/>
              </a:spcAft>
              <a:buClr>
                <a:srgbClr val="03045E"/>
              </a:buClr>
              <a:buSzPts val="2400"/>
              <a:buNone/>
              <a:defRPr>
                <a:solidFill>
                  <a:srgbClr val="03045E"/>
                </a:solidFill>
              </a:defRPr>
            </a:lvl3pPr>
            <a:lvl4pPr lvl="3" algn="ctr">
              <a:lnSpc>
                <a:spcPct val="100000"/>
              </a:lnSpc>
              <a:spcBef>
                <a:spcPts val="0"/>
              </a:spcBef>
              <a:spcAft>
                <a:spcPts val="0"/>
              </a:spcAft>
              <a:buClr>
                <a:srgbClr val="03045E"/>
              </a:buClr>
              <a:buSzPts val="2400"/>
              <a:buNone/>
              <a:defRPr>
                <a:solidFill>
                  <a:srgbClr val="03045E"/>
                </a:solidFill>
              </a:defRPr>
            </a:lvl4pPr>
            <a:lvl5pPr lvl="4" algn="ctr">
              <a:lnSpc>
                <a:spcPct val="100000"/>
              </a:lnSpc>
              <a:spcBef>
                <a:spcPts val="0"/>
              </a:spcBef>
              <a:spcAft>
                <a:spcPts val="0"/>
              </a:spcAft>
              <a:buClr>
                <a:srgbClr val="03045E"/>
              </a:buClr>
              <a:buSzPts val="2400"/>
              <a:buNone/>
              <a:defRPr>
                <a:solidFill>
                  <a:srgbClr val="03045E"/>
                </a:solidFill>
              </a:defRPr>
            </a:lvl5pPr>
            <a:lvl6pPr lvl="5" algn="ctr">
              <a:lnSpc>
                <a:spcPct val="100000"/>
              </a:lnSpc>
              <a:spcBef>
                <a:spcPts val="0"/>
              </a:spcBef>
              <a:spcAft>
                <a:spcPts val="0"/>
              </a:spcAft>
              <a:buClr>
                <a:srgbClr val="03045E"/>
              </a:buClr>
              <a:buSzPts val="2400"/>
              <a:buNone/>
              <a:defRPr>
                <a:solidFill>
                  <a:srgbClr val="03045E"/>
                </a:solidFill>
              </a:defRPr>
            </a:lvl6pPr>
            <a:lvl7pPr lvl="6" algn="ctr">
              <a:lnSpc>
                <a:spcPct val="100000"/>
              </a:lnSpc>
              <a:spcBef>
                <a:spcPts val="0"/>
              </a:spcBef>
              <a:spcAft>
                <a:spcPts val="0"/>
              </a:spcAft>
              <a:buClr>
                <a:srgbClr val="03045E"/>
              </a:buClr>
              <a:buSzPts val="2400"/>
              <a:buNone/>
              <a:defRPr>
                <a:solidFill>
                  <a:srgbClr val="03045E"/>
                </a:solidFill>
              </a:defRPr>
            </a:lvl7pPr>
            <a:lvl8pPr lvl="7" algn="ctr">
              <a:lnSpc>
                <a:spcPct val="100000"/>
              </a:lnSpc>
              <a:spcBef>
                <a:spcPts val="0"/>
              </a:spcBef>
              <a:spcAft>
                <a:spcPts val="0"/>
              </a:spcAft>
              <a:buClr>
                <a:srgbClr val="03045E"/>
              </a:buClr>
              <a:buSzPts val="2400"/>
              <a:buNone/>
              <a:defRPr>
                <a:solidFill>
                  <a:srgbClr val="03045E"/>
                </a:solidFill>
              </a:defRPr>
            </a:lvl8pPr>
            <a:lvl9pPr lvl="8" algn="ctr">
              <a:lnSpc>
                <a:spcPct val="100000"/>
              </a:lnSpc>
              <a:spcBef>
                <a:spcPts val="0"/>
              </a:spcBef>
              <a:spcAft>
                <a:spcPts val="0"/>
              </a:spcAft>
              <a:buClr>
                <a:srgbClr val="03045E"/>
              </a:buClr>
              <a:buSzPts val="2400"/>
              <a:buNone/>
              <a:defRPr>
                <a:solidFill>
                  <a:srgbClr val="03045E"/>
                </a:solidFill>
              </a:defRPr>
            </a:lvl9pPr>
          </a:lstStyle>
          <a:p/>
        </p:txBody>
      </p:sp>
      <p:sp>
        <p:nvSpPr>
          <p:cNvPr id="128" name="Google Shape;128;g2c796662450_0_74"/>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2">
              <a:alphaModFix/>
            </a:blip>
            <a:stretch>
              <a:fillRect b="0" l="0" r="0" t="0"/>
            </a:stretch>
          </a:blip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ONE_COLUMN_TEXT_1_2">
    <p:spTree>
      <p:nvGrpSpPr>
        <p:cNvPr id="129" name="Shape 129"/>
        <p:cNvGrpSpPr/>
        <p:nvPr/>
      </p:nvGrpSpPr>
      <p:grpSpPr>
        <a:xfrm>
          <a:off x="0" y="0"/>
          <a:ext cx="0" cy="0"/>
          <a:chOff x="0" y="0"/>
          <a:chExt cx="0" cy="0"/>
        </a:xfrm>
      </p:grpSpPr>
      <p:grpSp>
        <p:nvGrpSpPr>
          <p:cNvPr id="130" name="Google Shape;130;g2c796662450_0_127"/>
          <p:cNvGrpSpPr/>
          <p:nvPr/>
        </p:nvGrpSpPr>
        <p:grpSpPr>
          <a:xfrm>
            <a:off x="4163430" y="0"/>
            <a:ext cx="10653104" cy="5143500"/>
            <a:chOff x="0" y="0"/>
            <a:chExt cx="28408279" cy="13716000"/>
          </a:xfrm>
        </p:grpSpPr>
        <p:sp>
          <p:nvSpPr>
            <p:cNvPr id="131" name="Google Shape;131;g2c796662450_0_127"/>
            <p:cNvSpPr/>
            <p:nvPr/>
          </p:nvSpPr>
          <p:spPr>
            <a:xfrm rot="-5400000">
              <a:off x="0" y="0"/>
              <a:ext cx="13716000" cy="13716000"/>
            </a:xfrm>
            <a:custGeom>
              <a:rect b="b" l="l" r="r" t="t"/>
              <a:pathLst>
                <a:path extrusionOk="0" h="13716000" w="13716000">
                  <a:moveTo>
                    <a:pt x="13716000" y="13716000"/>
                  </a:moveTo>
                  <a:lnTo>
                    <a:pt x="0" y="13716000"/>
                  </a:lnTo>
                  <a:lnTo>
                    <a:pt x="0" y="0"/>
                  </a:lnTo>
                  <a:lnTo>
                    <a:pt x="13716000" y="0"/>
                  </a:lnTo>
                  <a:lnTo>
                    <a:pt x="13716000" y="13716000"/>
                  </a:lnTo>
                  <a:close/>
                </a:path>
              </a:pathLst>
            </a:custGeom>
            <a:blipFill rotWithShape="1">
              <a:blip r:embed="rId2">
                <a:alphaModFix/>
              </a:blip>
              <a:stretch>
                <a:fillRect b="0" l="0" r="0" t="0"/>
              </a:stretch>
            </a:blipFill>
            <a:ln>
              <a:noFill/>
            </a:ln>
          </p:spPr>
        </p:sp>
        <p:sp>
          <p:nvSpPr>
            <p:cNvPr id="132" name="Google Shape;132;g2c796662450_0_127"/>
            <p:cNvSpPr/>
            <p:nvPr/>
          </p:nvSpPr>
          <p:spPr>
            <a:xfrm>
              <a:off x="13716000" y="0"/>
              <a:ext cx="14692279" cy="13715767"/>
            </a:xfrm>
            <a:custGeom>
              <a:rect b="b" l="l" r="r" t="t"/>
              <a:pathLst>
                <a:path extrusionOk="0" h="1384033" w="1482571">
                  <a:moveTo>
                    <a:pt x="0" y="0"/>
                  </a:moveTo>
                  <a:lnTo>
                    <a:pt x="1482571" y="0"/>
                  </a:lnTo>
                  <a:lnTo>
                    <a:pt x="1482571" y="1384033"/>
                  </a:lnTo>
                  <a:lnTo>
                    <a:pt x="0" y="1384033"/>
                  </a:lnTo>
                  <a:close/>
                </a:path>
              </a:pathLst>
            </a:custGeom>
            <a:solidFill>
              <a:srgbClr val="C3F0FE"/>
            </a:solidFill>
            <a:ln>
              <a:noFill/>
            </a:ln>
          </p:spPr>
        </p:sp>
      </p:grpSp>
      <p:sp>
        <p:nvSpPr>
          <p:cNvPr id="133" name="Google Shape;133;g2c796662450_0_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34" name="Google Shape;134;g2c796662450_0_1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35" name="Google Shape;135;g2c796662450_0_127"/>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136" name="Google Shape;136;g2c796662450_0_127"/>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ONE_COLUMN_TEXT_1_3">
    <p:spTree>
      <p:nvGrpSpPr>
        <p:cNvPr id="137" name="Shape 137"/>
        <p:cNvGrpSpPr/>
        <p:nvPr/>
      </p:nvGrpSpPr>
      <p:grpSpPr>
        <a:xfrm>
          <a:off x="0" y="0"/>
          <a:ext cx="0" cy="0"/>
          <a:chOff x="0" y="0"/>
          <a:chExt cx="0" cy="0"/>
        </a:xfrm>
      </p:grpSpPr>
      <p:grpSp>
        <p:nvGrpSpPr>
          <p:cNvPr id="138" name="Google Shape;138;g2c796662450_0_135"/>
          <p:cNvGrpSpPr/>
          <p:nvPr/>
        </p:nvGrpSpPr>
        <p:grpSpPr>
          <a:xfrm rot="10800000">
            <a:off x="-5499494" y="0"/>
            <a:ext cx="10653104" cy="5143500"/>
            <a:chOff x="0" y="0"/>
            <a:chExt cx="28408279" cy="13716000"/>
          </a:xfrm>
        </p:grpSpPr>
        <p:sp>
          <p:nvSpPr>
            <p:cNvPr id="139" name="Google Shape;139;g2c796662450_0_135"/>
            <p:cNvSpPr/>
            <p:nvPr/>
          </p:nvSpPr>
          <p:spPr>
            <a:xfrm rot="-5400000">
              <a:off x="0" y="0"/>
              <a:ext cx="13716000" cy="13716000"/>
            </a:xfrm>
            <a:custGeom>
              <a:rect b="b" l="l" r="r" t="t"/>
              <a:pathLst>
                <a:path extrusionOk="0" h="13716000" w="13716000">
                  <a:moveTo>
                    <a:pt x="13716000" y="13716000"/>
                  </a:moveTo>
                  <a:lnTo>
                    <a:pt x="0" y="13716000"/>
                  </a:lnTo>
                  <a:lnTo>
                    <a:pt x="0" y="0"/>
                  </a:lnTo>
                  <a:lnTo>
                    <a:pt x="13716000" y="0"/>
                  </a:lnTo>
                  <a:lnTo>
                    <a:pt x="13716000" y="13716000"/>
                  </a:lnTo>
                  <a:close/>
                </a:path>
              </a:pathLst>
            </a:custGeom>
            <a:blipFill rotWithShape="1">
              <a:blip r:embed="rId2">
                <a:alphaModFix/>
              </a:blip>
              <a:stretch>
                <a:fillRect b="0" l="0" r="0" t="0"/>
              </a:stretch>
            </a:blipFill>
            <a:ln>
              <a:noFill/>
            </a:ln>
          </p:spPr>
        </p:sp>
        <p:sp>
          <p:nvSpPr>
            <p:cNvPr id="140" name="Google Shape;140;g2c796662450_0_135"/>
            <p:cNvSpPr/>
            <p:nvPr/>
          </p:nvSpPr>
          <p:spPr>
            <a:xfrm>
              <a:off x="13716000" y="0"/>
              <a:ext cx="14692279" cy="13715767"/>
            </a:xfrm>
            <a:custGeom>
              <a:rect b="b" l="l" r="r" t="t"/>
              <a:pathLst>
                <a:path extrusionOk="0" h="1384033" w="1482571">
                  <a:moveTo>
                    <a:pt x="0" y="0"/>
                  </a:moveTo>
                  <a:lnTo>
                    <a:pt x="1482571" y="0"/>
                  </a:lnTo>
                  <a:lnTo>
                    <a:pt x="1482571" y="1384033"/>
                  </a:lnTo>
                  <a:lnTo>
                    <a:pt x="0" y="1384033"/>
                  </a:lnTo>
                  <a:close/>
                </a:path>
              </a:pathLst>
            </a:custGeom>
            <a:solidFill>
              <a:srgbClr val="C3F0FE"/>
            </a:solidFill>
            <a:ln>
              <a:noFill/>
            </a:ln>
          </p:spPr>
        </p:sp>
      </p:grpSp>
      <p:sp>
        <p:nvSpPr>
          <p:cNvPr id="141" name="Google Shape;141;g2c796662450_0_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42" name="Google Shape;142;g2c796662450_0_1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43" name="Google Shape;143;g2c796662450_0_135"/>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ONE_COLUMN_TEXT_1_4">
    <p:spTree>
      <p:nvGrpSpPr>
        <p:cNvPr id="144" name="Shape 144"/>
        <p:cNvGrpSpPr/>
        <p:nvPr/>
      </p:nvGrpSpPr>
      <p:grpSpPr>
        <a:xfrm>
          <a:off x="0" y="0"/>
          <a:ext cx="0" cy="0"/>
          <a:chOff x="0" y="0"/>
          <a:chExt cx="0" cy="0"/>
        </a:xfrm>
      </p:grpSpPr>
      <p:sp>
        <p:nvSpPr>
          <p:cNvPr id="145" name="Google Shape;145;g2c796662450_0_142"/>
          <p:cNvSpPr/>
          <p:nvPr/>
        </p:nvSpPr>
        <p:spPr>
          <a:xfrm>
            <a:off x="-793898" y="0"/>
            <a:ext cx="5510738" cy="6055756"/>
          </a:xfrm>
          <a:custGeom>
            <a:rect b="b" l="l" r="r" t="t"/>
            <a:pathLst>
              <a:path extrusionOk="0" h="12111511" w="11021475">
                <a:moveTo>
                  <a:pt x="0" y="0"/>
                </a:moveTo>
                <a:lnTo>
                  <a:pt x="11021475" y="0"/>
                </a:lnTo>
                <a:lnTo>
                  <a:pt x="11021475" y="12111511"/>
                </a:lnTo>
                <a:lnTo>
                  <a:pt x="0" y="12111511"/>
                </a:lnTo>
                <a:lnTo>
                  <a:pt x="0" y="0"/>
                </a:lnTo>
                <a:close/>
              </a:path>
            </a:pathLst>
          </a:custGeom>
          <a:blipFill rotWithShape="1">
            <a:blip r:embed="rId2">
              <a:alphaModFix/>
            </a:blip>
            <a:stretch>
              <a:fillRect b="0" l="0" r="0" t="0"/>
            </a:stretch>
          </a:blipFill>
          <a:ln>
            <a:noFill/>
          </a:ln>
        </p:spPr>
      </p:sp>
      <p:sp>
        <p:nvSpPr>
          <p:cNvPr id="146" name="Google Shape;146;g2c796662450_0_1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47" name="Google Shape;147;g2c796662450_0_1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48" name="Google Shape;148;g2c796662450_0_142"/>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6">
  <p:cSld name="ONE_COLUMN_TEXT_1_4_6">
    <p:spTree>
      <p:nvGrpSpPr>
        <p:cNvPr id="149" name="Shape 149"/>
        <p:cNvGrpSpPr/>
        <p:nvPr/>
      </p:nvGrpSpPr>
      <p:grpSpPr>
        <a:xfrm>
          <a:off x="0" y="0"/>
          <a:ext cx="0" cy="0"/>
          <a:chOff x="0" y="0"/>
          <a:chExt cx="0" cy="0"/>
        </a:xfrm>
      </p:grpSpPr>
      <p:sp>
        <p:nvSpPr>
          <p:cNvPr id="150" name="Google Shape;150;g2c796662450_0_147"/>
          <p:cNvSpPr/>
          <p:nvPr/>
        </p:nvSpPr>
        <p:spPr>
          <a:xfrm flipH="1">
            <a:off x="4823267" y="0"/>
            <a:ext cx="5510738" cy="6055756"/>
          </a:xfrm>
          <a:custGeom>
            <a:rect b="b" l="l" r="r" t="t"/>
            <a:pathLst>
              <a:path extrusionOk="0" h="12111511" w="11021475">
                <a:moveTo>
                  <a:pt x="11021475" y="0"/>
                </a:moveTo>
                <a:lnTo>
                  <a:pt x="0" y="0"/>
                </a:lnTo>
                <a:lnTo>
                  <a:pt x="0" y="12111511"/>
                </a:lnTo>
                <a:lnTo>
                  <a:pt x="11021475" y="12111511"/>
                </a:lnTo>
                <a:lnTo>
                  <a:pt x="11021475" y="0"/>
                </a:lnTo>
                <a:close/>
              </a:path>
            </a:pathLst>
          </a:custGeom>
          <a:blipFill rotWithShape="1">
            <a:blip r:embed="rId2">
              <a:alphaModFix/>
            </a:blip>
            <a:stretch>
              <a:fillRect b="0" l="0" r="0" t="0"/>
            </a:stretch>
          </a:blipFill>
          <a:ln>
            <a:noFill/>
          </a:ln>
        </p:spPr>
      </p:sp>
      <p:sp>
        <p:nvSpPr>
          <p:cNvPr id="151" name="Google Shape;151;g2c796662450_0_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52" name="Google Shape;152;g2c796662450_0_1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53" name="Google Shape;153;g2c796662450_0_147"/>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154" name="Google Shape;154;g2c796662450_0_147"/>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g2c796662450_0_2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7" name="Google Shape;27;g2c796662450_0_2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8" name="Google Shape;28;g2c796662450_0_228"/>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1">
  <p:cSld name="ONE_COLUMN_TEXT_1_4_1">
    <p:spTree>
      <p:nvGrpSpPr>
        <p:cNvPr id="155" name="Shape 155"/>
        <p:cNvGrpSpPr/>
        <p:nvPr/>
      </p:nvGrpSpPr>
      <p:grpSpPr>
        <a:xfrm>
          <a:off x="0" y="0"/>
          <a:ext cx="0" cy="0"/>
          <a:chOff x="0" y="0"/>
          <a:chExt cx="0" cy="0"/>
        </a:xfrm>
      </p:grpSpPr>
      <p:sp>
        <p:nvSpPr>
          <p:cNvPr id="156" name="Google Shape;156;g2c796662450_0_153"/>
          <p:cNvSpPr/>
          <p:nvPr/>
        </p:nvSpPr>
        <p:spPr>
          <a:xfrm rot="-2456596">
            <a:off x="3395361" y="3207835"/>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157" name="Google Shape;157;g2c796662450_0_153"/>
          <p:cNvSpPr/>
          <p:nvPr/>
        </p:nvSpPr>
        <p:spPr>
          <a:xfrm rot="-223140">
            <a:off x="-329571" y="1805209"/>
            <a:ext cx="4187781" cy="4601957"/>
          </a:xfrm>
          <a:custGeom>
            <a:rect b="b" l="l" r="r" t="t"/>
            <a:pathLst>
              <a:path extrusionOk="0" h="9184533" w="8357925">
                <a:moveTo>
                  <a:pt x="0" y="0"/>
                </a:moveTo>
                <a:lnTo>
                  <a:pt x="8357925" y="0"/>
                </a:lnTo>
                <a:lnTo>
                  <a:pt x="8357925" y="9184533"/>
                </a:lnTo>
                <a:lnTo>
                  <a:pt x="0" y="9184533"/>
                </a:lnTo>
                <a:lnTo>
                  <a:pt x="0" y="0"/>
                </a:lnTo>
                <a:close/>
              </a:path>
            </a:pathLst>
          </a:custGeom>
          <a:blipFill rotWithShape="1">
            <a:blip r:embed="rId2">
              <a:alphaModFix/>
            </a:blip>
            <a:stretch>
              <a:fillRect b="0" l="0" r="0" t="0"/>
            </a:stretch>
          </a:blipFill>
          <a:ln>
            <a:noFill/>
          </a:ln>
        </p:spPr>
      </p:sp>
      <p:sp>
        <p:nvSpPr>
          <p:cNvPr id="158" name="Google Shape;158;g2c796662450_0_153"/>
          <p:cNvSpPr/>
          <p:nvPr/>
        </p:nvSpPr>
        <p:spPr>
          <a:xfrm flipH="1" rot="2578145">
            <a:off x="6071620" y="3226306"/>
            <a:ext cx="3050332" cy="3364325"/>
          </a:xfrm>
          <a:custGeom>
            <a:rect b="b" l="l" r="r" t="t"/>
            <a:pathLst>
              <a:path extrusionOk="0" h="6719836" w="6115051">
                <a:moveTo>
                  <a:pt x="6115050" y="0"/>
                </a:moveTo>
                <a:lnTo>
                  <a:pt x="0" y="0"/>
                </a:lnTo>
                <a:lnTo>
                  <a:pt x="0" y="6719836"/>
                </a:lnTo>
                <a:lnTo>
                  <a:pt x="6115050" y="6719836"/>
                </a:lnTo>
                <a:lnTo>
                  <a:pt x="6115050" y="0"/>
                </a:lnTo>
                <a:close/>
              </a:path>
            </a:pathLst>
          </a:custGeom>
          <a:blipFill rotWithShape="1">
            <a:blip r:embed="rId2">
              <a:alphaModFix/>
            </a:blip>
            <a:stretch>
              <a:fillRect b="0" l="0" r="0" t="0"/>
            </a:stretch>
          </a:blipFill>
          <a:ln>
            <a:noFill/>
          </a:ln>
        </p:spPr>
      </p:sp>
      <p:sp>
        <p:nvSpPr>
          <p:cNvPr id="159" name="Google Shape;159;g2c796662450_0_1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60" name="Google Shape;160;g2c796662450_0_153"/>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161" name="Google Shape;161;g2c796662450_0_1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62" name="Google Shape;162;g2c796662450_0_153"/>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2">
  <p:cSld name="ONE_COLUMN_TEXT_1_4_2">
    <p:spTree>
      <p:nvGrpSpPr>
        <p:cNvPr id="163" name="Shape 163"/>
        <p:cNvGrpSpPr/>
        <p:nvPr/>
      </p:nvGrpSpPr>
      <p:grpSpPr>
        <a:xfrm>
          <a:off x="0" y="0"/>
          <a:ext cx="0" cy="0"/>
          <a:chOff x="0" y="0"/>
          <a:chExt cx="0" cy="0"/>
        </a:xfrm>
      </p:grpSpPr>
      <p:sp>
        <p:nvSpPr>
          <p:cNvPr id="164" name="Google Shape;164;g2c796662450_0_161"/>
          <p:cNvSpPr/>
          <p:nvPr/>
        </p:nvSpPr>
        <p:spPr>
          <a:xfrm rot="5400000">
            <a:off x="-2224246" y="1889496"/>
            <a:ext cx="5951162" cy="1968039"/>
          </a:xfrm>
          <a:custGeom>
            <a:rect b="b" l="l" r="r" t="t"/>
            <a:pathLst>
              <a:path extrusionOk="0" h="3936078" w="11902323">
                <a:moveTo>
                  <a:pt x="0" y="0"/>
                </a:moveTo>
                <a:lnTo>
                  <a:pt x="11902322" y="0"/>
                </a:lnTo>
                <a:lnTo>
                  <a:pt x="11902322" y="3936078"/>
                </a:lnTo>
                <a:lnTo>
                  <a:pt x="0" y="3936078"/>
                </a:lnTo>
                <a:lnTo>
                  <a:pt x="0" y="0"/>
                </a:lnTo>
                <a:close/>
              </a:path>
            </a:pathLst>
          </a:custGeom>
          <a:blipFill rotWithShape="1">
            <a:blip r:embed="rId2">
              <a:alphaModFix/>
            </a:blip>
            <a:stretch>
              <a:fillRect b="0" l="0" r="0" t="0"/>
            </a:stretch>
          </a:blipFill>
          <a:ln>
            <a:noFill/>
          </a:ln>
        </p:spPr>
      </p:sp>
      <p:sp>
        <p:nvSpPr>
          <p:cNvPr id="165" name="Google Shape;165;g2c796662450_0_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66" name="Google Shape;166;g2c796662450_0_1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67" name="Google Shape;167;g2c796662450_0_16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p:cSld name="ONE_COLUMN_TEXT_1_4_5_1_1">
    <p:spTree>
      <p:nvGrpSpPr>
        <p:cNvPr id="168" name="Shape 168"/>
        <p:cNvGrpSpPr/>
        <p:nvPr/>
      </p:nvGrpSpPr>
      <p:grpSpPr>
        <a:xfrm>
          <a:off x="0" y="0"/>
          <a:ext cx="0" cy="0"/>
          <a:chOff x="0" y="0"/>
          <a:chExt cx="0" cy="0"/>
        </a:xfrm>
      </p:grpSpPr>
      <p:sp>
        <p:nvSpPr>
          <p:cNvPr id="169" name="Google Shape;169;g2c796662450_0_1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70" name="Google Shape;170;g2c796662450_0_191"/>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171" name="Google Shape;171;g2c796662450_0_191"/>
          <p:cNvSpPr/>
          <p:nvPr/>
        </p:nvSpPr>
        <p:spPr>
          <a:xfrm>
            <a:off x="4194950" y="881500"/>
            <a:ext cx="5910757" cy="5032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c796662450_0_191"/>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173" name="Google Shape;173;g2c796662450_0_1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74" name="Google Shape;174;g2c796662450_0_19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p:cSld name="ONE_COLUMN_TEXT_1_4_5_1_1_1">
    <p:spTree>
      <p:nvGrpSpPr>
        <p:cNvPr id="175" name="Shape 175"/>
        <p:cNvGrpSpPr/>
        <p:nvPr/>
      </p:nvGrpSpPr>
      <p:grpSpPr>
        <a:xfrm>
          <a:off x="0" y="0"/>
          <a:ext cx="0" cy="0"/>
          <a:chOff x="0" y="0"/>
          <a:chExt cx="0" cy="0"/>
        </a:xfrm>
      </p:grpSpPr>
      <p:sp>
        <p:nvSpPr>
          <p:cNvPr id="176" name="Google Shape;176;g2c796662450_0_1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77" name="Google Shape;177;g2c796662450_0_198"/>
          <p:cNvSpPr/>
          <p:nvPr/>
        </p:nvSpPr>
        <p:spPr>
          <a:xfrm>
            <a:off x="-923212" y="1109538"/>
            <a:ext cx="5910757" cy="5032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2c796662450_0_1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79" name="Google Shape;179;g2c796662450_0_198"/>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1">
  <p:cSld name="ONE_COLUMN_TEXT_1_4_5_1_1_1_1">
    <p:spTree>
      <p:nvGrpSpPr>
        <p:cNvPr id="180" name="Shape 180"/>
        <p:cNvGrpSpPr/>
        <p:nvPr/>
      </p:nvGrpSpPr>
      <p:grpSpPr>
        <a:xfrm>
          <a:off x="0" y="0"/>
          <a:ext cx="0" cy="0"/>
          <a:chOff x="0" y="0"/>
          <a:chExt cx="0" cy="0"/>
        </a:xfrm>
      </p:grpSpPr>
      <p:sp>
        <p:nvSpPr>
          <p:cNvPr id="181" name="Google Shape;181;g2c796662450_0_2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82" name="Google Shape;182;g2c796662450_0_203"/>
          <p:cNvSpPr/>
          <p:nvPr/>
        </p:nvSpPr>
        <p:spPr>
          <a:xfrm rot="-274435">
            <a:off x="-993830" y="3310634"/>
            <a:ext cx="10975807" cy="5050940"/>
          </a:xfrm>
          <a:custGeom>
            <a:rect b="b" l="l" r="r" t="t"/>
            <a:pathLst>
              <a:path extrusionOk="0" h="10065584" w="21881704">
                <a:moveTo>
                  <a:pt x="0" y="0"/>
                </a:moveTo>
                <a:lnTo>
                  <a:pt x="21881704" y="0"/>
                </a:lnTo>
                <a:lnTo>
                  <a:pt x="21881704" y="10065584"/>
                </a:lnTo>
                <a:lnTo>
                  <a:pt x="0" y="10065584"/>
                </a:lnTo>
                <a:lnTo>
                  <a:pt x="0" y="0"/>
                </a:lnTo>
                <a:close/>
              </a:path>
            </a:pathLst>
          </a:custGeom>
          <a:blipFill rotWithShape="1">
            <a:blip r:embed="rId2">
              <a:alphaModFix/>
            </a:blip>
            <a:stretch>
              <a:fillRect b="0" l="0" r="0" t="0"/>
            </a:stretch>
          </a:blipFill>
          <a:ln>
            <a:noFill/>
          </a:ln>
        </p:spPr>
      </p:sp>
      <p:sp>
        <p:nvSpPr>
          <p:cNvPr id="183" name="Google Shape;183;g2c796662450_0_203"/>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184" name="Google Shape;184;g2c796662450_0_2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85" name="Google Shape;185;g2c796662450_0_203"/>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3">
  <p:cSld name="ONE_COLUMN_TEXT_1_4_5_1_1_1_3">
    <p:spTree>
      <p:nvGrpSpPr>
        <p:cNvPr id="186" name="Shape 186"/>
        <p:cNvGrpSpPr/>
        <p:nvPr/>
      </p:nvGrpSpPr>
      <p:grpSpPr>
        <a:xfrm>
          <a:off x="0" y="0"/>
          <a:ext cx="0" cy="0"/>
          <a:chOff x="0" y="0"/>
          <a:chExt cx="0" cy="0"/>
        </a:xfrm>
      </p:grpSpPr>
      <p:sp>
        <p:nvSpPr>
          <p:cNvPr id="187" name="Google Shape;187;g2c796662450_0_217"/>
          <p:cNvSpPr/>
          <p:nvPr/>
        </p:nvSpPr>
        <p:spPr>
          <a:xfrm>
            <a:off x="-2230730" y="-742246"/>
            <a:ext cx="6795790" cy="68262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2c796662450_0_2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89" name="Google Shape;189;g2c796662450_0_2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90" name="Google Shape;190;g2c796662450_0_217"/>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3 1">
  <p:cSld name="ONE_COLUMN_TEXT_1_4_5_1_1_1_3_1">
    <p:spTree>
      <p:nvGrpSpPr>
        <p:cNvPr id="191" name="Shape 191"/>
        <p:cNvGrpSpPr/>
        <p:nvPr/>
      </p:nvGrpSpPr>
      <p:grpSpPr>
        <a:xfrm>
          <a:off x="0" y="0"/>
          <a:ext cx="0" cy="0"/>
          <a:chOff x="0" y="0"/>
          <a:chExt cx="0" cy="0"/>
        </a:xfrm>
      </p:grpSpPr>
      <p:sp>
        <p:nvSpPr>
          <p:cNvPr id="192" name="Google Shape;192;g2c796662450_0_222"/>
          <p:cNvSpPr/>
          <p:nvPr/>
        </p:nvSpPr>
        <p:spPr>
          <a:xfrm>
            <a:off x="4324845" y="-381621"/>
            <a:ext cx="6795790" cy="68262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c796662450_0_2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94" name="Google Shape;194;g2c796662450_0_2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95" name="Google Shape;195;g2c796662450_0_222"/>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196" name="Google Shape;196;g2c796662450_0_222"/>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197" name="Shape 197"/>
        <p:cNvGrpSpPr/>
        <p:nvPr/>
      </p:nvGrpSpPr>
      <p:grpSpPr>
        <a:xfrm>
          <a:off x="0" y="0"/>
          <a:ext cx="0" cy="0"/>
          <a:chOff x="0" y="0"/>
          <a:chExt cx="0" cy="0"/>
        </a:xfrm>
      </p:grpSpPr>
      <p:sp>
        <p:nvSpPr>
          <p:cNvPr id="198" name="Google Shape;198;g2c796662450_0_2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99" name="Google Shape;199;g2c796662450_0_232"/>
          <p:cNvSpPr/>
          <p:nvPr/>
        </p:nvSpPr>
        <p:spPr>
          <a:xfrm rot="3798423">
            <a:off x="-2711729" y="1499322"/>
            <a:ext cx="6462615" cy="2023727"/>
          </a:xfrm>
          <a:custGeom>
            <a:rect b="b" l="l" r="r" t="t"/>
            <a:pathLst>
              <a:path extrusionOk="0" h="4058426" w="12902509">
                <a:moveTo>
                  <a:pt x="0" y="0"/>
                </a:moveTo>
                <a:lnTo>
                  <a:pt x="12902510" y="0"/>
                </a:lnTo>
                <a:lnTo>
                  <a:pt x="12902510" y="4058425"/>
                </a:lnTo>
                <a:lnTo>
                  <a:pt x="0" y="4058425"/>
                </a:lnTo>
                <a:lnTo>
                  <a:pt x="0" y="0"/>
                </a:lnTo>
                <a:close/>
              </a:path>
            </a:pathLst>
          </a:custGeom>
          <a:blipFill rotWithShape="1">
            <a:blip r:embed="rId2">
              <a:alphaModFix/>
            </a:blip>
            <a:stretch>
              <a:fillRect b="0" l="0" r="0" t="0"/>
            </a:stretch>
          </a:blipFill>
          <a:ln>
            <a:noFill/>
          </a:ln>
        </p:spPr>
      </p:sp>
      <p:sp>
        <p:nvSpPr>
          <p:cNvPr id="200" name="Google Shape;200;g2c796662450_0_232"/>
          <p:cNvSpPr/>
          <p:nvPr/>
        </p:nvSpPr>
        <p:spPr>
          <a:xfrm rot="3798423">
            <a:off x="-130686" y="1536419"/>
            <a:ext cx="3655380" cy="1144659"/>
          </a:xfrm>
          <a:custGeom>
            <a:rect b="b" l="l" r="r" t="t"/>
            <a:pathLst>
              <a:path extrusionOk="0" h="2295524" w="7297909">
                <a:moveTo>
                  <a:pt x="0" y="0"/>
                </a:moveTo>
                <a:lnTo>
                  <a:pt x="7297909" y="0"/>
                </a:lnTo>
                <a:lnTo>
                  <a:pt x="7297909" y="2295524"/>
                </a:lnTo>
                <a:lnTo>
                  <a:pt x="0" y="229552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2">
    <p:spTree>
      <p:nvGrpSpPr>
        <p:cNvPr id="201" name="Shape 201"/>
        <p:cNvGrpSpPr/>
        <p:nvPr/>
      </p:nvGrpSpPr>
      <p:grpSpPr>
        <a:xfrm>
          <a:off x="0" y="0"/>
          <a:ext cx="0" cy="0"/>
          <a:chOff x="0" y="0"/>
          <a:chExt cx="0" cy="0"/>
        </a:xfrm>
      </p:grpSpPr>
      <p:sp>
        <p:nvSpPr>
          <p:cNvPr id="202" name="Google Shape;202;g2c796662450_0_2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4">
    <p:spTree>
      <p:nvGrpSpPr>
        <p:cNvPr id="203" name="Shape 203"/>
        <p:cNvGrpSpPr/>
        <p:nvPr/>
      </p:nvGrpSpPr>
      <p:grpSpPr>
        <a:xfrm>
          <a:off x="0" y="0"/>
          <a:ext cx="0" cy="0"/>
          <a:chOff x="0" y="0"/>
          <a:chExt cx="0" cy="0"/>
        </a:xfrm>
      </p:grpSpPr>
      <p:sp>
        <p:nvSpPr>
          <p:cNvPr id="204" name="Google Shape;204;g2c85e310161_0_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p:cSld name="Vide 1">
    <p:spTree>
      <p:nvGrpSpPr>
        <p:cNvPr id="29" name="Shape 29"/>
        <p:cNvGrpSpPr/>
        <p:nvPr/>
      </p:nvGrpSpPr>
      <p:grpSpPr>
        <a:xfrm>
          <a:off x="0" y="0"/>
          <a:ext cx="0" cy="0"/>
          <a:chOff x="0" y="0"/>
          <a:chExt cx="0" cy="0"/>
        </a:xfrm>
      </p:grpSpPr>
      <p:sp>
        <p:nvSpPr>
          <p:cNvPr id="30" name="Google Shape;30;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p:cSld name="Vide 1">
    <p:spTree>
      <p:nvGrpSpPr>
        <p:cNvPr id="210" name="Shape 210"/>
        <p:cNvGrpSpPr/>
        <p:nvPr/>
      </p:nvGrpSpPr>
      <p:grpSpPr>
        <a:xfrm>
          <a:off x="0" y="0"/>
          <a:ext cx="0" cy="0"/>
          <a:chOff x="0" y="0"/>
          <a:chExt cx="0" cy="0"/>
        </a:xfrm>
      </p:grpSpPr>
      <p:sp>
        <p:nvSpPr>
          <p:cNvPr id="211" name="Google Shape;211;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2" name="Google Shape;212;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3" name="Google Shape;213;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4" name="Shape 214"/>
        <p:cNvGrpSpPr/>
        <p:nvPr/>
      </p:nvGrpSpPr>
      <p:grpSpPr>
        <a:xfrm>
          <a:off x="0" y="0"/>
          <a:ext cx="0" cy="0"/>
          <a:chOff x="0" y="0"/>
          <a:chExt cx="0" cy="0"/>
        </a:xfrm>
      </p:grpSpPr>
      <p:sp>
        <p:nvSpPr>
          <p:cNvPr id="215" name="Google Shape;21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16" name="Google Shape;216;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17" name="Google Shape;217;p3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BLANK_3">
    <p:spTree>
      <p:nvGrpSpPr>
        <p:cNvPr id="218" name="Shape 218"/>
        <p:cNvGrpSpPr/>
        <p:nvPr/>
      </p:nvGrpSpPr>
      <p:grpSpPr>
        <a:xfrm>
          <a:off x="0" y="0"/>
          <a:ext cx="0" cy="0"/>
          <a:chOff x="0" y="0"/>
          <a:chExt cx="0" cy="0"/>
        </a:xfrm>
      </p:grpSpPr>
      <p:sp>
        <p:nvSpPr>
          <p:cNvPr id="219" name="Google Shape;219;g34e78aa53c5_0_1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0" name="Google Shape;220;g34e78aa53c5_0_1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1" name="Google Shape;221;g34e78aa53c5_0_1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Academy (en MAJUSCULE)" type="secHead">
  <p:cSld name="SECTION_HEADER">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24" name="Google Shape;224;p32"/>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225" name="Google Shape;225;p32"/>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32"/>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227" name="Google Shape;227;p32"/>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228" name="Google Shape;228;p32"/>
          <p:cNvSpPr/>
          <p:nvPr/>
        </p:nvSpPr>
        <p:spPr>
          <a:xfrm>
            <a:off x="1674669" y="2639653"/>
            <a:ext cx="863199" cy="863717"/>
          </a:xfrm>
          <a:custGeom>
            <a:rect b="b" l="l" r="r" t="t"/>
            <a:pathLst>
              <a:path extrusionOk="0" h="1727433" w="1726397">
                <a:moveTo>
                  <a:pt x="0" y="0"/>
                </a:moveTo>
                <a:lnTo>
                  <a:pt x="1726397" y="0"/>
                </a:lnTo>
                <a:lnTo>
                  <a:pt x="1726397" y="1727432"/>
                </a:lnTo>
                <a:lnTo>
                  <a:pt x="0" y="1727432"/>
                </a:lnTo>
                <a:lnTo>
                  <a:pt x="0" y="0"/>
                </a:lnTo>
                <a:close/>
              </a:path>
            </a:pathLst>
          </a:custGeom>
          <a:blipFill rotWithShape="1">
            <a:blip r:embed="rId5">
              <a:alphaModFix/>
            </a:blip>
            <a:stretch>
              <a:fillRect b="0" l="0" r="0" t="0"/>
            </a:stretch>
          </a:blipFill>
          <a:ln>
            <a:noFill/>
          </a:ln>
        </p:spPr>
      </p:sp>
      <p:sp>
        <p:nvSpPr>
          <p:cNvPr id="229" name="Google Shape;229;p32"/>
          <p:cNvSpPr/>
          <p:nvPr/>
        </p:nvSpPr>
        <p:spPr>
          <a:xfrm>
            <a:off x="3868898" y="1838389"/>
            <a:ext cx="1176127" cy="1176833"/>
          </a:xfrm>
          <a:custGeom>
            <a:rect b="b" l="l" r="r" t="t"/>
            <a:pathLst>
              <a:path extrusionOk="0" h="2353666" w="2352254">
                <a:moveTo>
                  <a:pt x="0" y="0"/>
                </a:moveTo>
                <a:lnTo>
                  <a:pt x="2352255" y="0"/>
                </a:lnTo>
                <a:lnTo>
                  <a:pt x="2352255" y="2353665"/>
                </a:lnTo>
                <a:lnTo>
                  <a:pt x="0" y="2353665"/>
                </a:lnTo>
                <a:lnTo>
                  <a:pt x="0" y="0"/>
                </a:lnTo>
                <a:close/>
              </a:path>
            </a:pathLst>
          </a:custGeom>
          <a:blipFill rotWithShape="1">
            <a:blip r:embed="rId6">
              <a:alphaModFix/>
            </a:blip>
            <a:stretch>
              <a:fillRect b="0" l="0" r="0" t="0"/>
            </a:stretch>
          </a:blipFill>
          <a:ln>
            <a:noFill/>
          </a:ln>
        </p:spPr>
      </p:sp>
      <p:sp>
        <p:nvSpPr>
          <p:cNvPr id="230" name="Google Shape;230;p32"/>
          <p:cNvSpPr/>
          <p:nvPr/>
        </p:nvSpPr>
        <p:spPr>
          <a:xfrm rot="-2408129">
            <a:off x="7957114" y="1163605"/>
            <a:ext cx="1026351" cy="2594755"/>
          </a:xfrm>
          <a:custGeom>
            <a:rect b="b" l="l" r="r" t="t"/>
            <a:pathLst>
              <a:path extrusionOk="0" h="5169580" w="2051420">
                <a:moveTo>
                  <a:pt x="0" y="0"/>
                </a:moveTo>
                <a:lnTo>
                  <a:pt x="2051421" y="0"/>
                </a:lnTo>
                <a:lnTo>
                  <a:pt x="2051421" y="5169579"/>
                </a:lnTo>
                <a:lnTo>
                  <a:pt x="0" y="5169579"/>
                </a:lnTo>
                <a:lnTo>
                  <a:pt x="0" y="0"/>
                </a:lnTo>
                <a:close/>
              </a:path>
            </a:pathLst>
          </a:custGeom>
          <a:blipFill rotWithShape="1">
            <a:blip r:embed="rId7">
              <a:alphaModFix/>
            </a:blip>
            <a:stretch>
              <a:fillRect b="0" l="0" r="0" t="0"/>
            </a:stretch>
          </a:blipFill>
          <a:ln>
            <a:noFill/>
          </a:ln>
        </p:spPr>
      </p:sp>
      <p:sp>
        <p:nvSpPr>
          <p:cNvPr id="231" name="Google Shape;231;p32"/>
          <p:cNvSpPr/>
          <p:nvPr/>
        </p:nvSpPr>
        <p:spPr>
          <a:xfrm>
            <a:off x="7097915" y="2070222"/>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8">
              <a:alphaModFix/>
            </a:blip>
            <a:stretch>
              <a:fillRect b="0" l="0" r="0" t="0"/>
            </a:stretch>
          </a:blipFill>
          <a:ln>
            <a:noFill/>
          </a:ln>
        </p:spPr>
      </p:sp>
      <p:sp>
        <p:nvSpPr>
          <p:cNvPr id="232" name="Google Shape;232;p32"/>
          <p:cNvSpPr/>
          <p:nvPr/>
        </p:nvSpPr>
        <p:spPr>
          <a:xfrm>
            <a:off x="6128412" y="2639653"/>
            <a:ext cx="960650" cy="960650"/>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9">
              <a:alphaModFix/>
            </a:blip>
            <a:stretch>
              <a:fillRect b="0" l="0" r="0" t="0"/>
            </a:stretch>
          </a:blipFill>
          <a:ln>
            <a:noFill/>
          </a:ln>
        </p:spPr>
      </p:sp>
      <p:sp>
        <p:nvSpPr>
          <p:cNvPr id="233" name="Google Shape;233;p32"/>
          <p:cNvSpPr/>
          <p:nvPr/>
        </p:nvSpPr>
        <p:spPr>
          <a:xfrm>
            <a:off x="1369752" y="1696065"/>
            <a:ext cx="6174420" cy="3614608"/>
          </a:xfrm>
          <a:custGeom>
            <a:rect b="b" l="l" r="r" t="t"/>
            <a:pathLst>
              <a:path extrusionOk="0" h="7229217" w="12348840">
                <a:moveTo>
                  <a:pt x="0" y="0"/>
                </a:moveTo>
                <a:lnTo>
                  <a:pt x="12348840" y="0"/>
                </a:lnTo>
                <a:lnTo>
                  <a:pt x="12348840" y="7229216"/>
                </a:lnTo>
                <a:lnTo>
                  <a:pt x="0" y="7229216"/>
                </a:lnTo>
                <a:lnTo>
                  <a:pt x="0" y="0"/>
                </a:lnTo>
                <a:close/>
              </a:path>
            </a:pathLst>
          </a:custGeom>
          <a:blipFill rotWithShape="1">
            <a:blip r:embed="rId10">
              <a:alphaModFix/>
            </a:blip>
            <a:stretch>
              <a:fillRect b="0" l="0" r="0" t="0"/>
            </a:stretch>
          </a:blipFill>
          <a:ln>
            <a:noFill/>
          </a:ln>
        </p:spPr>
      </p:sp>
      <p:sp>
        <p:nvSpPr>
          <p:cNvPr id="234" name="Google Shape;234;p32"/>
          <p:cNvSpPr txBox="1"/>
          <p:nvPr>
            <p:ph type="title"/>
          </p:nvPr>
        </p:nvSpPr>
        <p:spPr>
          <a:xfrm>
            <a:off x="490250" y="248675"/>
            <a:ext cx="8290800" cy="2052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235" name="Google Shape;235;p32"/>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1">
              <a:alphaModFix/>
            </a:blip>
            <a:stretch>
              <a:fillRect b="0" l="0" r="0" t="0"/>
            </a:stretch>
          </a:blipFill>
          <a:ln>
            <a:noFill/>
          </a:ln>
        </p:spPr>
      </p:sp>
      <p:pic>
        <p:nvPicPr>
          <p:cNvPr id="236" name="Google Shape;236;p32"/>
          <p:cNvPicPr preferRelativeResize="0"/>
          <p:nvPr/>
        </p:nvPicPr>
        <p:blipFill rotWithShape="1">
          <a:blip r:embed="rId12">
            <a:alphaModFix/>
          </a:blip>
          <a:srcRect b="0" l="0" r="0" t="0"/>
          <a:stretch/>
        </p:blipFill>
        <p:spPr>
          <a:xfrm>
            <a:off x="443975" y="4543953"/>
            <a:ext cx="608175" cy="5128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Titre et corps">
    <p:spTree>
      <p:nvGrpSpPr>
        <p:cNvPr id="237" name="Shape 237"/>
        <p:cNvGrpSpPr/>
        <p:nvPr/>
      </p:nvGrpSpPr>
      <p:grpSpPr>
        <a:xfrm>
          <a:off x="0" y="0"/>
          <a:ext cx="0" cy="0"/>
          <a:chOff x="0" y="0"/>
          <a:chExt cx="0" cy="0"/>
        </a:xfrm>
      </p:grpSpPr>
      <p:sp>
        <p:nvSpPr>
          <p:cNvPr id="238" name="Google Shape;23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39" name="Google Shape;239;p33"/>
          <p:cNvSpPr/>
          <p:nvPr/>
        </p:nvSpPr>
        <p:spPr>
          <a:xfrm rot="10800000">
            <a:off x="6372715" y="-1141275"/>
            <a:ext cx="3013237" cy="3311250"/>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240" name="Google Shape;240;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41" name="Google Shape;241;p33"/>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1_Titre et corps">
    <p:spTree>
      <p:nvGrpSpPr>
        <p:cNvPr id="242" name="Shape 242"/>
        <p:cNvGrpSpPr/>
        <p:nvPr/>
      </p:nvGrpSpPr>
      <p:grpSpPr>
        <a:xfrm>
          <a:off x="0" y="0"/>
          <a:ext cx="0" cy="0"/>
          <a:chOff x="0" y="0"/>
          <a:chExt cx="0" cy="0"/>
        </a:xfrm>
      </p:grpSpPr>
      <p:sp>
        <p:nvSpPr>
          <p:cNvPr id="243" name="Google Shape;24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grpSp>
        <p:nvGrpSpPr>
          <p:cNvPr id="244" name="Google Shape;244;p34"/>
          <p:cNvGrpSpPr/>
          <p:nvPr/>
        </p:nvGrpSpPr>
        <p:grpSpPr>
          <a:xfrm rot="989606">
            <a:off x="-1667615" y="3895998"/>
            <a:ext cx="9483548" cy="3768693"/>
            <a:chOff x="0" y="-38100"/>
            <a:chExt cx="4995233" cy="1985099"/>
          </a:xfrm>
        </p:grpSpPr>
        <p:sp>
          <p:nvSpPr>
            <p:cNvPr id="245" name="Google Shape;245;p34"/>
            <p:cNvSpPr/>
            <p:nvPr/>
          </p:nvSpPr>
          <p:spPr>
            <a:xfrm>
              <a:off x="0" y="0"/>
              <a:ext cx="4995233" cy="1946999"/>
            </a:xfrm>
            <a:custGeom>
              <a:rect b="b" l="l" r="r" t="t"/>
              <a:pathLst>
                <a:path extrusionOk="0" h="1946999" w="4995233">
                  <a:moveTo>
                    <a:pt x="0" y="0"/>
                  </a:moveTo>
                  <a:lnTo>
                    <a:pt x="4995233" y="0"/>
                  </a:lnTo>
                  <a:lnTo>
                    <a:pt x="4995233" y="1946999"/>
                  </a:lnTo>
                  <a:lnTo>
                    <a:pt x="0" y="1946999"/>
                  </a:lnTo>
                  <a:close/>
                </a:path>
              </a:pathLst>
            </a:custGeom>
            <a:solidFill>
              <a:srgbClr val="EBFAFF"/>
            </a:solidFill>
            <a:ln>
              <a:noFill/>
            </a:ln>
          </p:spPr>
        </p:sp>
        <p:sp>
          <p:nvSpPr>
            <p:cNvPr id="246" name="Google Shape;246;p34"/>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grpSp>
      <p:sp>
        <p:nvSpPr>
          <p:cNvPr id="247" name="Google Shape;247;p34"/>
          <p:cNvSpPr/>
          <p:nvPr/>
        </p:nvSpPr>
        <p:spPr>
          <a:xfrm rot="-1227503">
            <a:off x="-890468" y="1937092"/>
            <a:ext cx="7150712" cy="6362257"/>
          </a:xfrm>
          <a:custGeom>
            <a:rect b="b" l="l" r="r" t="t"/>
            <a:pathLst>
              <a:path extrusionOk="0" h="15258647" w="13885369">
                <a:moveTo>
                  <a:pt x="0" y="0"/>
                </a:moveTo>
                <a:lnTo>
                  <a:pt x="13885369" y="0"/>
                </a:lnTo>
                <a:lnTo>
                  <a:pt x="13885369" y="15258647"/>
                </a:lnTo>
                <a:lnTo>
                  <a:pt x="0" y="15258647"/>
                </a:lnTo>
                <a:lnTo>
                  <a:pt x="0" y="0"/>
                </a:lnTo>
                <a:close/>
              </a:path>
            </a:pathLst>
          </a:custGeom>
          <a:blipFill rotWithShape="1">
            <a:blip r:embed="rId2">
              <a:alphaModFix/>
            </a:blip>
            <a:stretch>
              <a:fillRect b="0" l="0" r="0" t="0"/>
            </a:stretch>
          </a:blipFill>
          <a:ln>
            <a:noFill/>
          </a:ln>
        </p:spPr>
      </p:sp>
      <p:sp>
        <p:nvSpPr>
          <p:cNvPr id="248" name="Google Shape;248;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49" name="Google Shape;249;p34"/>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4">
  <p:cSld name="Titre et corps 4">
    <p:spTree>
      <p:nvGrpSpPr>
        <p:cNvPr id="250" name="Shape 250"/>
        <p:cNvGrpSpPr/>
        <p:nvPr/>
      </p:nvGrpSpPr>
      <p:grpSpPr>
        <a:xfrm>
          <a:off x="0" y="0"/>
          <a:ext cx="0" cy="0"/>
          <a:chOff x="0" y="0"/>
          <a:chExt cx="0" cy="0"/>
        </a:xfrm>
      </p:grpSpPr>
      <p:sp>
        <p:nvSpPr>
          <p:cNvPr id="251" name="Google Shape;25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52" name="Google Shape;252;p35"/>
          <p:cNvSpPr/>
          <p:nvPr/>
        </p:nvSpPr>
        <p:spPr>
          <a:xfrm rot="-5400000">
            <a:off x="6601115" y="2422738"/>
            <a:ext cx="3013237" cy="3311250"/>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253" name="Google Shape;253;p35"/>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254" name="Google Shape;254;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55" name="Google Shape;255;p35"/>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p:cSld name="Titre et corps 5 1">
    <p:spTree>
      <p:nvGrpSpPr>
        <p:cNvPr id="256" name="Shape 256"/>
        <p:cNvGrpSpPr/>
        <p:nvPr/>
      </p:nvGrpSpPr>
      <p:grpSpPr>
        <a:xfrm>
          <a:off x="0" y="0"/>
          <a:ext cx="0" cy="0"/>
          <a:chOff x="0" y="0"/>
          <a:chExt cx="0" cy="0"/>
        </a:xfrm>
      </p:grpSpPr>
      <p:sp>
        <p:nvSpPr>
          <p:cNvPr id="257" name="Google Shape;25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58" name="Google Shape;258;p36"/>
          <p:cNvSpPr/>
          <p:nvPr/>
        </p:nvSpPr>
        <p:spPr>
          <a:xfrm rot="-2456596">
            <a:off x="3395361" y="3207835"/>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259" name="Google Shape;259;p36"/>
          <p:cNvSpPr/>
          <p:nvPr/>
        </p:nvSpPr>
        <p:spPr>
          <a:xfrm flipH="1" rot="2578145">
            <a:off x="6071620" y="3226306"/>
            <a:ext cx="3050332" cy="3364325"/>
          </a:xfrm>
          <a:custGeom>
            <a:rect b="b" l="l" r="r" t="t"/>
            <a:pathLst>
              <a:path extrusionOk="0" h="6719836" w="6115051">
                <a:moveTo>
                  <a:pt x="6115050" y="0"/>
                </a:moveTo>
                <a:lnTo>
                  <a:pt x="0" y="0"/>
                </a:lnTo>
                <a:lnTo>
                  <a:pt x="0" y="6719836"/>
                </a:lnTo>
                <a:lnTo>
                  <a:pt x="6115050" y="6719836"/>
                </a:lnTo>
                <a:lnTo>
                  <a:pt x="6115050" y="0"/>
                </a:lnTo>
                <a:close/>
              </a:path>
            </a:pathLst>
          </a:custGeom>
          <a:blipFill rotWithShape="1">
            <a:blip r:embed="rId2">
              <a:alphaModFix/>
            </a:blip>
            <a:stretch>
              <a:fillRect b="0" l="0" r="0" t="0"/>
            </a:stretch>
          </a:blipFill>
          <a:ln>
            <a:noFill/>
          </a:ln>
        </p:spPr>
      </p:sp>
      <p:sp>
        <p:nvSpPr>
          <p:cNvPr id="260" name="Google Shape;260;p36"/>
          <p:cNvSpPr/>
          <p:nvPr/>
        </p:nvSpPr>
        <p:spPr>
          <a:xfrm rot="-2456596">
            <a:off x="997774" y="3162298"/>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261" name="Google Shape;261;p36"/>
          <p:cNvSpPr/>
          <p:nvPr/>
        </p:nvSpPr>
        <p:spPr>
          <a:xfrm rot="-2456596">
            <a:off x="-2259301" y="3053810"/>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262" name="Google Shape;262;p36"/>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263" name="Google Shape;263;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64" name="Google Shape;264;p36"/>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2">
  <p:cSld name="Titre et corps 5 1 1 1 2">
    <p:spTree>
      <p:nvGrpSpPr>
        <p:cNvPr id="265" name="Shape 265"/>
        <p:cNvGrpSpPr/>
        <p:nvPr/>
      </p:nvGrpSpPr>
      <p:grpSpPr>
        <a:xfrm>
          <a:off x="0" y="0"/>
          <a:ext cx="0" cy="0"/>
          <a:chOff x="0" y="0"/>
          <a:chExt cx="0" cy="0"/>
        </a:xfrm>
      </p:grpSpPr>
      <p:sp>
        <p:nvSpPr>
          <p:cNvPr id="266" name="Google Shape;266;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67" name="Google Shape;267;p37"/>
          <p:cNvSpPr/>
          <p:nvPr/>
        </p:nvSpPr>
        <p:spPr>
          <a:xfrm rot="-8673732">
            <a:off x="-725133" y="1143492"/>
            <a:ext cx="5127764" cy="5127764"/>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grpSp>
        <p:nvGrpSpPr>
          <p:cNvPr id="268" name="Google Shape;268;p37"/>
          <p:cNvGrpSpPr/>
          <p:nvPr/>
        </p:nvGrpSpPr>
        <p:grpSpPr>
          <a:xfrm rot="10800000">
            <a:off x="-241045" y="1453644"/>
            <a:ext cx="4377270" cy="3440605"/>
            <a:chOff x="597445" y="-23"/>
            <a:chExt cx="10913163" cy="4282556"/>
          </a:xfrm>
        </p:grpSpPr>
        <p:sp>
          <p:nvSpPr>
            <p:cNvPr id="269" name="Google Shape;269;p37"/>
            <p:cNvSpPr/>
            <p:nvPr/>
          </p:nvSpPr>
          <p:spPr>
            <a:xfrm rot="-5400000">
              <a:off x="297666" y="299756"/>
              <a:ext cx="4282556" cy="3682998"/>
            </a:xfrm>
            <a:custGeom>
              <a:rect b="b" l="l" r="r" t="t"/>
              <a:pathLst>
                <a:path extrusionOk="0" h="4282556" w="4282556">
                  <a:moveTo>
                    <a:pt x="4282556" y="4282556"/>
                  </a:moveTo>
                  <a:lnTo>
                    <a:pt x="0" y="4282556"/>
                  </a:lnTo>
                  <a:lnTo>
                    <a:pt x="0" y="0"/>
                  </a:lnTo>
                  <a:lnTo>
                    <a:pt x="4282556" y="0"/>
                  </a:lnTo>
                  <a:lnTo>
                    <a:pt x="4282556" y="4282556"/>
                  </a:lnTo>
                  <a:close/>
                </a:path>
              </a:pathLst>
            </a:custGeom>
            <a:blipFill rotWithShape="1">
              <a:blip r:embed="rId3">
                <a:alphaModFix/>
              </a:blip>
              <a:stretch>
                <a:fillRect b="0" l="0" r="0" t="0"/>
              </a:stretch>
            </a:blipFill>
            <a:ln>
              <a:noFill/>
            </a:ln>
          </p:spPr>
        </p:sp>
        <p:sp>
          <p:nvSpPr>
            <p:cNvPr id="270" name="Google Shape;270;p37"/>
            <p:cNvSpPr/>
            <p:nvPr/>
          </p:nvSpPr>
          <p:spPr>
            <a:xfrm>
              <a:off x="4269578" y="0"/>
              <a:ext cx="7241030" cy="4282328"/>
            </a:xfrm>
            <a:custGeom>
              <a:rect b="b" l="l" r="r" t="t"/>
              <a:pathLst>
                <a:path extrusionOk="0" h="1063272" w="1797897">
                  <a:moveTo>
                    <a:pt x="0" y="0"/>
                  </a:moveTo>
                  <a:lnTo>
                    <a:pt x="1797897" y="0"/>
                  </a:lnTo>
                  <a:lnTo>
                    <a:pt x="1797897" y="1063272"/>
                  </a:lnTo>
                  <a:lnTo>
                    <a:pt x="0" y="1063272"/>
                  </a:lnTo>
                  <a:close/>
                </a:path>
              </a:pathLst>
            </a:custGeom>
            <a:solidFill>
              <a:srgbClr val="C3F0FE"/>
            </a:solidFill>
            <a:ln>
              <a:noFill/>
            </a:ln>
          </p:spPr>
        </p:sp>
      </p:grpSp>
      <p:sp>
        <p:nvSpPr>
          <p:cNvPr id="271" name="Google Shape;271;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72" name="Google Shape;272;p37"/>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Agenda/ Sommaire etc" type="tx">
  <p:cSld name="TITLE_AND_BODY">
    <p:spTree>
      <p:nvGrpSpPr>
        <p:cNvPr id="273" name="Shape 273"/>
        <p:cNvGrpSpPr/>
        <p:nvPr/>
      </p:nvGrpSpPr>
      <p:grpSpPr>
        <a:xfrm>
          <a:off x="0" y="0"/>
          <a:ext cx="0" cy="0"/>
          <a:chOff x="0" y="0"/>
          <a:chExt cx="0" cy="0"/>
        </a:xfrm>
      </p:grpSpPr>
      <p:sp>
        <p:nvSpPr>
          <p:cNvPr id="274" name="Google Shape;27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75" name="Google Shape;275;p38"/>
          <p:cNvSpPr/>
          <p:nvPr/>
        </p:nvSpPr>
        <p:spPr>
          <a:xfrm>
            <a:off x="-1900690" y="315792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8"/>
          <p:cNvSpPr/>
          <p:nvPr/>
        </p:nvSpPr>
        <p:spPr>
          <a:xfrm rot="5400000">
            <a:off x="4892038" y="-725581"/>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277" name="Google Shape;277;p38"/>
          <p:cNvSpPr/>
          <p:nvPr/>
        </p:nvSpPr>
        <p:spPr>
          <a:xfrm>
            <a:off x="7410510" y="-55906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8"/>
          <p:cNvSpPr/>
          <p:nvPr/>
        </p:nvSpPr>
        <p:spPr>
          <a:xfrm rot="-6625340">
            <a:off x="-2062528" y="1747056"/>
            <a:ext cx="5141773" cy="5141773"/>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279" name="Google Shape;279;p38"/>
          <p:cNvSpPr txBox="1"/>
          <p:nvPr>
            <p:ph type="title"/>
          </p:nvPr>
        </p:nvSpPr>
        <p:spPr>
          <a:xfrm>
            <a:off x="363400" y="180425"/>
            <a:ext cx="7940400" cy="540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280" name="Google Shape;280;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81" name="Google Shape;281;p38"/>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s chapitre 1">
  <p:cSld name="TITLE_ONLY_1">
    <p:spTree>
      <p:nvGrpSpPr>
        <p:cNvPr id="33" name="Shape 33"/>
        <p:cNvGrpSpPr/>
        <p:nvPr/>
      </p:nvGrpSpPr>
      <p:grpSpPr>
        <a:xfrm>
          <a:off x="0" y="0"/>
          <a:ext cx="0" cy="0"/>
          <a:chOff x="0" y="0"/>
          <a:chExt cx="0" cy="0"/>
        </a:xfrm>
      </p:grpSpPr>
      <p:sp>
        <p:nvSpPr>
          <p:cNvPr id="34" name="Google Shape;34;g2c796662450_0_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5" name="Google Shape;35;g2c796662450_0_102"/>
          <p:cNvSpPr/>
          <p:nvPr/>
        </p:nvSpPr>
        <p:spPr>
          <a:xfrm rot="5400000">
            <a:off x="5041938" y="3768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36" name="Google Shape;36;g2c796662450_0_102"/>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37" name="Google Shape;37;g2c796662450_0_102"/>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38" name="Google Shape;38;g2c796662450_0_102"/>
          <p:cNvSpPr txBox="1"/>
          <p:nvPr>
            <p:ph type="title"/>
          </p:nvPr>
        </p:nvSpPr>
        <p:spPr>
          <a:xfrm>
            <a:off x="2097000" y="1402375"/>
            <a:ext cx="4950000" cy="784800"/>
          </a:xfrm>
          <a:prstGeom prst="rect">
            <a:avLst/>
          </a:prstGeom>
          <a:noFill/>
          <a:ln cap="flat" cmpd="sng" w="38100">
            <a:solidFill>
              <a:srgbClr val="1E2253"/>
            </a:solidFill>
            <a:prstDash val="solid"/>
            <a:round/>
            <a:headEnd len="sm" w="sm" type="none"/>
            <a:tailEnd len="sm" w="sm" type="none"/>
          </a:ln>
        </p:spPr>
        <p:txBody>
          <a:bodyPr anchorCtr="0" anchor="b" bIns="91425" lIns="91425" spcFirstLastPara="1" rIns="91425" wrap="square" tIns="91425">
            <a:normAutofit/>
          </a:bodyPr>
          <a:lstStyle>
            <a:lvl1pPr lvl="0" algn="ctr">
              <a:lnSpc>
                <a:spcPct val="100000"/>
              </a:lnSpc>
              <a:spcBef>
                <a:spcPts val="0"/>
              </a:spcBef>
              <a:spcAft>
                <a:spcPts val="0"/>
              </a:spcAft>
              <a:buClr>
                <a:srgbClr val="03045E"/>
              </a:buClr>
              <a:buSzPts val="1500"/>
              <a:buNone/>
              <a:defRPr sz="1500">
                <a:solidFill>
                  <a:srgbClr val="03045E"/>
                </a:solidFill>
              </a:defRPr>
            </a:lvl1pPr>
            <a:lvl2pPr lvl="1" algn="ctr">
              <a:lnSpc>
                <a:spcPct val="100000"/>
              </a:lnSpc>
              <a:spcBef>
                <a:spcPts val="0"/>
              </a:spcBef>
              <a:spcAft>
                <a:spcPts val="0"/>
              </a:spcAft>
              <a:buClr>
                <a:srgbClr val="03045E"/>
              </a:buClr>
              <a:buSzPts val="2400"/>
              <a:buNone/>
              <a:defRPr b="0">
                <a:solidFill>
                  <a:srgbClr val="03045E"/>
                </a:solidFill>
              </a:defRPr>
            </a:lvl2pPr>
            <a:lvl3pPr lvl="2" algn="ctr">
              <a:lnSpc>
                <a:spcPct val="100000"/>
              </a:lnSpc>
              <a:spcBef>
                <a:spcPts val="0"/>
              </a:spcBef>
              <a:spcAft>
                <a:spcPts val="0"/>
              </a:spcAft>
              <a:buClr>
                <a:srgbClr val="03045E"/>
              </a:buClr>
              <a:buSzPts val="2400"/>
              <a:buNone/>
              <a:defRPr b="0">
                <a:solidFill>
                  <a:srgbClr val="03045E"/>
                </a:solidFill>
              </a:defRPr>
            </a:lvl3pPr>
            <a:lvl4pPr lvl="3" algn="ctr">
              <a:lnSpc>
                <a:spcPct val="100000"/>
              </a:lnSpc>
              <a:spcBef>
                <a:spcPts val="0"/>
              </a:spcBef>
              <a:spcAft>
                <a:spcPts val="0"/>
              </a:spcAft>
              <a:buClr>
                <a:srgbClr val="03045E"/>
              </a:buClr>
              <a:buSzPts val="2400"/>
              <a:buNone/>
              <a:defRPr b="0">
                <a:solidFill>
                  <a:srgbClr val="03045E"/>
                </a:solidFill>
              </a:defRPr>
            </a:lvl4pPr>
            <a:lvl5pPr lvl="4" algn="ctr">
              <a:lnSpc>
                <a:spcPct val="100000"/>
              </a:lnSpc>
              <a:spcBef>
                <a:spcPts val="0"/>
              </a:spcBef>
              <a:spcAft>
                <a:spcPts val="0"/>
              </a:spcAft>
              <a:buClr>
                <a:srgbClr val="03045E"/>
              </a:buClr>
              <a:buSzPts val="2400"/>
              <a:buNone/>
              <a:defRPr b="0">
                <a:solidFill>
                  <a:srgbClr val="03045E"/>
                </a:solidFill>
              </a:defRPr>
            </a:lvl5pPr>
            <a:lvl6pPr lvl="5" algn="ctr">
              <a:lnSpc>
                <a:spcPct val="100000"/>
              </a:lnSpc>
              <a:spcBef>
                <a:spcPts val="0"/>
              </a:spcBef>
              <a:spcAft>
                <a:spcPts val="0"/>
              </a:spcAft>
              <a:buClr>
                <a:srgbClr val="03045E"/>
              </a:buClr>
              <a:buSzPts val="2400"/>
              <a:buNone/>
              <a:defRPr b="0">
                <a:solidFill>
                  <a:srgbClr val="03045E"/>
                </a:solidFill>
              </a:defRPr>
            </a:lvl6pPr>
            <a:lvl7pPr lvl="6" algn="ctr">
              <a:lnSpc>
                <a:spcPct val="100000"/>
              </a:lnSpc>
              <a:spcBef>
                <a:spcPts val="0"/>
              </a:spcBef>
              <a:spcAft>
                <a:spcPts val="0"/>
              </a:spcAft>
              <a:buClr>
                <a:srgbClr val="03045E"/>
              </a:buClr>
              <a:buSzPts val="2400"/>
              <a:buNone/>
              <a:defRPr b="0">
                <a:solidFill>
                  <a:srgbClr val="03045E"/>
                </a:solidFill>
              </a:defRPr>
            </a:lvl7pPr>
            <a:lvl8pPr lvl="7" algn="ctr">
              <a:lnSpc>
                <a:spcPct val="100000"/>
              </a:lnSpc>
              <a:spcBef>
                <a:spcPts val="0"/>
              </a:spcBef>
              <a:spcAft>
                <a:spcPts val="0"/>
              </a:spcAft>
              <a:buClr>
                <a:srgbClr val="03045E"/>
              </a:buClr>
              <a:buSzPts val="2400"/>
              <a:buNone/>
              <a:defRPr b="0">
                <a:solidFill>
                  <a:srgbClr val="03045E"/>
                </a:solidFill>
              </a:defRPr>
            </a:lvl8pPr>
            <a:lvl9pPr lvl="8" algn="ctr">
              <a:lnSpc>
                <a:spcPct val="100000"/>
              </a:lnSpc>
              <a:spcBef>
                <a:spcPts val="0"/>
              </a:spcBef>
              <a:spcAft>
                <a:spcPts val="0"/>
              </a:spcAft>
              <a:buClr>
                <a:srgbClr val="03045E"/>
              </a:buClr>
              <a:buSzPts val="2400"/>
              <a:buNone/>
              <a:defRPr b="0">
                <a:solidFill>
                  <a:srgbClr val="03045E"/>
                </a:solidFill>
              </a:defRPr>
            </a:lvl9pPr>
          </a:lstStyle>
          <a:p/>
        </p:txBody>
      </p:sp>
      <p:sp>
        <p:nvSpPr>
          <p:cNvPr id="39" name="Google Shape;39;g2c796662450_0_102"/>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1_Titre et corps 2">
    <p:spTree>
      <p:nvGrpSpPr>
        <p:cNvPr id="282" name="Shape 282"/>
        <p:cNvGrpSpPr/>
        <p:nvPr/>
      </p:nvGrpSpPr>
      <p:grpSpPr>
        <a:xfrm>
          <a:off x="0" y="0"/>
          <a:ext cx="0" cy="0"/>
          <a:chOff x="0" y="0"/>
          <a:chExt cx="0" cy="0"/>
        </a:xfrm>
      </p:grpSpPr>
      <p:sp>
        <p:nvSpPr>
          <p:cNvPr id="283" name="Google Shape;283;p39"/>
          <p:cNvSpPr/>
          <p:nvPr/>
        </p:nvSpPr>
        <p:spPr>
          <a:xfrm rot="5400000">
            <a:off x="-579486" y="-869975"/>
            <a:ext cx="3013237" cy="3311250"/>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284" name="Google Shape;28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85" name="Google Shape;285;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286" name="Google Shape;286;p39"/>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en MAJUSCULE" type="title">
  <p:cSld name="TITLE">
    <p:spTree>
      <p:nvGrpSpPr>
        <p:cNvPr id="287" name="Shape 287"/>
        <p:cNvGrpSpPr/>
        <p:nvPr/>
      </p:nvGrpSpPr>
      <p:grpSpPr>
        <a:xfrm>
          <a:off x="0" y="0"/>
          <a:ext cx="0" cy="0"/>
          <a:chOff x="0" y="0"/>
          <a:chExt cx="0" cy="0"/>
        </a:xfrm>
      </p:grpSpPr>
      <p:sp>
        <p:nvSpPr>
          <p:cNvPr id="288" name="Google Shape;288;p40"/>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2">
              <a:alphaModFix/>
            </a:blip>
            <a:stretch>
              <a:fillRect b="0" l="0" r="0" t="0"/>
            </a:stretch>
          </a:blipFill>
          <a:ln>
            <a:noFill/>
          </a:ln>
        </p:spPr>
      </p:sp>
      <p:sp>
        <p:nvSpPr>
          <p:cNvPr id="289" name="Google Shape;289;p40"/>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3">
              <a:alphaModFix amt="30000"/>
            </a:blip>
            <a:stretch>
              <a:fillRect b="0" l="0" r="0" t="0"/>
            </a:stretch>
          </a:blipFill>
          <a:ln>
            <a:noFill/>
          </a:ln>
        </p:spPr>
      </p:sp>
      <p:sp>
        <p:nvSpPr>
          <p:cNvPr id="290" name="Google Shape;290;p40"/>
          <p:cNvSpPr/>
          <p:nvPr/>
        </p:nvSpPr>
        <p:spPr>
          <a:xfrm>
            <a:off x="7097915" y="2070222"/>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4">
              <a:alphaModFix/>
            </a:blip>
            <a:stretch>
              <a:fillRect b="0" l="0" r="0" t="0"/>
            </a:stretch>
          </a:blipFill>
          <a:ln>
            <a:noFill/>
          </a:ln>
        </p:spPr>
      </p:sp>
      <p:sp>
        <p:nvSpPr>
          <p:cNvPr id="291" name="Google Shape;29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92" name="Google Shape;292;p40"/>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0"/>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5">
              <a:alphaModFix/>
            </a:blip>
            <a:stretch>
              <a:fillRect b="0" l="0" r="0" t="0"/>
            </a:stretch>
          </a:blipFill>
          <a:ln>
            <a:noFill/>
          </a:ln>
        </p:spPr>
      </p:sp>
      <p:sp>
        <p:nvSpPr>
          <p:cNvPr id="294" name="Google Shape;294;p40"/>
          <p:cNvSpPr/>
          <p:nvPr/>
        </p:nvSpPr>
        <p:spPr>
          <a:xfrm>
            <a:off x="1674669" y="2639653"/>
            <a:ext cx="863199" cy="863717"/>
          </a:xfrm>
          <a:custGeom>
            <a:rect b="b" l="l" r="r" t="t"/>
            <a:pathLst>
              <a:path extrusionOk="0" h="1727433" w="1726397">
                <a:moveTo>
                  <a:pt x="0" y="0"/>
                </a:moveTo>
                <a:lnTo>
                  <a:pt x="1726397" y="0"/>
                </a:lnTo>
                <a:lnTo>
                  <a:pt x="1726397" y="1727432"/>
                </a:lnTo>
                <a:lnTo>
                  <a:pt x="0" y="1727432"/>
                </a:lnTo>
                <a:lnTo>
                  <a:pt x="0" y="0"/>
                </a:lnTo>
                <a:close/>
              </a:path>
            </a:pathLst>
          </a:custGeom>
          <a:blipFill rotWithShape="1">
            <a:blip r:embed="rId6">
              <a:alphaModFix/>
            </a:blip>
            <a:stretch>
              <a:fillRect b="0" l="0" r="0" t="0"/>
            </a:stretch>
          </a:blipFill>
          <a:ln>
            <a:noFill/>
          </a:ln>
        </p:spPr>
      </p:sp>
      <p:sp>
        <p:nvSpPr>
          <p:cNvPr id="295" name="Google Shape;295;p40"/>
          <p:cNvSpPr/>
          <p:nvPr/>
        </p:nvSpPr>
        <p:spPr>
          <a:xfrm>
            <a:off x="3868898" y="1838389"/>
            <a:ext cx="1176127" cy="1176833"/>
          </a:xfrm>
          <a:custGeom>
            <a:rect b="b" l="l" r="r" t="t"/>
            <a:pathLst>
              <a:path extrusionOk="0" h="2353666" w="2352254">
                <a:moveTo>
                  <a:pt x="0" y="0"/>
                </a:moveTo>
                <a:lnTo>
                  <a:pt x="2352255" y="0"/>
                </a:lnTo>
                <a:lnTo>
                  <a:pt x="2352255" y="2353665"/>
                </a:lnTo>
                <a:lnTo>
                  <a:pt x="0" y="2353665"/>
                </a:lnTo>
                <a:lnTo>
                  <a:pt x="0" y="0"/>
                </a:lnTo>
                <a:close/>
              </a:path>
            </a:pathLst>
          </a:custGeom>
          <a:blipFill rotWithShape="1">
            <a:blip r:embed="rId7">
              <a:alphaModFix/>
            </a:blip>
            <a:stretch>
              <a:fillRect b="0" l="0" r="0" t="0"/>
            </a:stretch>
          </a:blipFill>
          <a:ln>
            <a:noFill/>
          </a:ln>
        </p:spPr>
      </p:sp>
      <p:sp>
        <p:nvSpPr>
          <p:cNvPr id="296" name="Google Shape;296;p40"/>
          <p:cNvSpPr/>
          <p:nvPr/>
        </p:nvSpPr>
        <p:spPr>
          <a:xfrm rot="-2408129">
            <a:off x="7957114" y="1163605"/>
            <a:ext cx="1026351" cy="2594755"/>
          </a:xfrm>
          <a:custGeom>
            <a:rect b="b" l="l" r="r" t="t"/>
            <a:pathLst>
              <a:path extrusionOk="0" h="5169580" w="2051420">
                <a:moveTo>
                  <a:pt x="0" y="0"/>
                </a:moveTo>
                <a:lnTo>
                  <a:pt x="2051421" y="0"/>
                </a:lnTo>
                <a:lnTo>
                  <a:pt x="2051421" y="5169579"/>
                </a:lnTo>
                <a:lnTo>
                  <a:pt x="0" y="5169579"/>
                </a:lnTo>
                <a:lnTo>
                  <a:pt x="0" y="0"/>
                </a:lnTo>
                <a:close/>
              </a:path>
            </a:pathLst>
          </a:custGeom>
          <a:blipFill rotWithShape="1">
            <a:blip r:embed="rId8">
              <a:alphaModFix/>
            </a:blip>
            <a:stretch>
              <a:fillRect b="0" l="0" r="0" t="0"/>
            </a:stretch>
          </a:blipFill>
          <a:ln>
            <a:noFill/>
          </a:ln>
        </p:spPr>
      </p:sp>
      <p:sp>
        <p:nvSpPr>
          <p:cNvPr id="297" name="Google Shape;297;p40"/>
          <p:cNvSpPr/>
          <p:nvPr/>
        </p:nvSpPr>
        <p:spPr>
          <a:xfrm>
            <a:off x="6128412" y="2639653"/>
            <a:ext cx="960650" cy="960650"/>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9">
              <a:alphaModFix/>
            </a:blip>
            <a:stretch>
              <a:fillRect b="0" l="0" r="0" t="0"/>
            </a:stretch>
          </a:blipFill>
          <a:ln>
            <a:noFill/>
          </a:ln>
        </p:spPr>
      </p:sp>
      <p:sp>
        <p:nvSpPr>
          <p:cNvPr id="298" name="Google Shape;298;p40"/>
          <p:cNvSpPr/>
          <p:nvPr/>
        </p:nvSpPr>
        <p:spPr>
          <a:xfrm>
            <a:off x="1369752" y="1696065"/>
            <a:ext cx="6174420" cy="3614608"/>
          </a:xfrm>
          <a:custGeom>
            <a:rect b="b" l="l" r="r" t="t"/>
            <a:pathLst>
              <a:path extrusionOk="0" h="7229217" w="12348840">
                <a:moveTo>
                  <a:pt x="0" y="0"/>
                </a:moveTo>
                <a:lnTo>
                  <a:pt x="12348840" y="0"/>
                </a:lnTo>
                <a:lnTo>
                  <a:pt x="12348840" y="7229216"/>
                </a:lnTo>
                <a:lnTo>
                  <a:pt x="0" y="7229216"/>
                </a:lnTo>
                <a:lnTo>
                  <a:pt x="0" y="0"/>
                </a:lnTo>
                <a:close/>
              </a:path>
            </a:pathLst>
          </a:custGeom>
          <a:blipFill rotWithShape="1">
            <a:blip r:embed="rId10">
              <a:alphaModFix/>
            </a:blip>
            <a:stretch>
              <a:fillRect b="0" l="0" r="0" t="0"/>
            </a:stretch>
          </a:blipFill>
          <a:ln>
            <a:noFill/>
          </a:ln>
        </p:spPr>
      </p:sp>
      <p:sp>
        <p:nvSpPr>
          <p:cNvPr id="299" name="Google Shape;299;p40"/>
          <p:cNvSpPr txBox="1"/>
          <p:nvPr/>
        </p:nvSpPr>
        <p:spPr>
          <a:xfrm>
            <a:off x="311708" y="363575"/>
            <a:ext cx="8520600" cy="2052600"/>
          </a:xfrm>
          <a:prstGeom prst="rect">
            <a:avLst/>
          </a:prstGeom>
          <a:noFill/>
          <a:ln>
            <a:noFill/>
          </a:ln>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51934"/>
              </a:solidFill>
              <a:latin typeface="Raleway"/>
              <a:ea typeface="Raleway"/>
              <a:cs typeface="Raleway"/>
              <a:sym typeface="Raleway"/>
            </a:endParaRPr>
          </a:p>
        </p:txBody>
      </p:sp>
      <p:sp>
        <p:nvSpPr>
          <p:cNvPr id="300" name="Google Shape;300;p40"/>
          <p:cNvSpPr txBox="1"/>
          <p:nvPr>
            <p:ph type="title"/>
          </p:nvPr>
        </p:nvSpPr>
        <p:spPr>
          <a:xfrm>
            <a:off x="490250" y="248675"/>
            <a:ext cx="8290800" cy="2052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301" name="Google Shape;301;p40"/>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1">
              <a:alphaModFix/>
            </a:blip>
            <a:stretch>
              <a:fillRect b="0" l="0" r="0" t="0"/>
            </a:stretch>
          </a:blip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s/chapitres/Annexes etc" type="twoColTx">
  <p:cSld name="TITLE_AND_TWO_COLUMNS">
    <p:spTree>
      <p:nvGrpSpPr>
        <p:cNvPr id="302" name="Shape 302"/>
        <p:cNvGrpSpPr/>
        <p:nvPr/>
      </p:nvGrpSpPr>
      <p:grpSpPr>
        <a:xfrm>
          <a:off x="0" y="0"/>
          <a:ext cx="0" cy="0"/>
          <a:chOff x="0" y="0"/>
          <a:chExt cx="0" cy="0"/>
        </a:xfrm>
      </p:grpSpPr>
      <p:sp>
        <p:nvSpPr>
          <p:cNvPr id="303" name="Google Shape;303;p41"/>
          <p:cNvSpPr/>
          <p:nvPr/>
        </p:nvSpPr>
        <p:spPr>
          <a:xfrm rot="-6629096">
            <a:off x="-3749722" y="-1036556"/>
            <a:ext cx="7250666" cy="9464574"/>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304" name="Google Shape;304;p41"/>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1"/>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306" name="Google Shape;306;p41"/>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307" name="Google Shape;307;p41"/>
          <p:cNvSpPr/>
          <p:nvPr/>
        </p:nvSpPr>
        <p:spPr>
          <a:xfrm rot="-2408129">
            <a:off x="8408445" y="539747"/>
            <a:ext cx="1026351" cy="2594755"/>
          </a:xfrm>
          <a:custGeom>
            <a:rect b="b" l="l" r="r" t="t"/>
            <a:pathLst>
              <a:path extrusionOk="0" h="5169580" w="2051420">
                <a:moveTo>
                  <a:pt x="0" y="0"/>
                </a:moveTo>
                <a:lnTo>
                  <a:pt x="2051421" y="0"/>
                </a:lnTo>
                <a:lnTo>
                  <a:pt x="2051421" y="5169580"/>
                </a:lnTo>
                <a:lnTo>
                  <a:pt x="0" y="5169580"/>
                </a:lnTo>
                <a:lnTo>
                  <a:pt x="0" y="0"/>
                </a:lnTo>
                <a:close/>
              </a:path>
            </a:pathLst>
          </a:custGeom>
          <a:blipFill rotWithShape="1">
            <a:blip r:embed="rId5">
              <a:alphaModFix/>
            </a:blip>
            <a:stretch>
              <a:fillRect b="0" l="0" r="0" t="0"/>
            </a:stretch>
          </a:blipFill>
          <a:ln>
            <a:noFill/>
          </a:ln>
        </p:spPr>
      </p:sp>
      <p:sp>
        <p:nvSpPr>
          <p:cNvPr id="308" name="Google Shape;308;p41"/>
          <p:cNvSpPr/>
          <p:nvPr/>
        </p:nvSpPr>
        <p:spPr>
          <a:xfrm>
            <a:off x="4782513" y="2527059"/>
            <a:ext cx="960650" cy="960651"/>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6">
              <a:alphaModFix/>
            </a:blip>
            <a:stretch>
              <a:fillRect b="0" l="0" r="0" t="0"/>
            </a:stretch>
          </a:blipFill>
          <a:ln>
            <a:noFill/>
          </a:ln>
        </p:spPr>
      </p:sp>
      <p:sp>
        <p:nvSpPr>
          <p:cNvPr id="309" name="Google Shape;309;p41"/>
          <p:cNvSpPr/>
          <p:nvPr/>
        </p:nvSpPr>
        <p:spPr>
          <a:xfrm>
            <a:off x="5368680" y="1665767"/>
            <a:ext cx="748967" cy="749417"/>
          </a:xfrm>
          <a:custGeom>
            <a:rect b="b" l="l" r="r" t="t"/>
            <a:pathLst>
              <a:path extrusionOk="0" h="1498833" w="1497934">
                <a:moveTo>
                  <a:pt x="0" y="0"/>
                </a:moveTo>
                <a:lnTo>
                  <a:pt x="1497934" y="0"/>
                </a:lnTo>
                <a:lnTo>
                  <a:pt x="1497934" y="1498832"/>
                </a:lnTo>
                <a:lnTo>
                  <a:pt x="0" y="1498832"/>
                </a:lnTo>
                <a:lnTo>
                  <a:pt x="0" y="0"/>
                </a:lnTo>
                <a:close/>
              </a:path>
            </a:pathLst>
          </a:custGeom>
          <a:blipFill rotWithShape="1">
            <a:blip r:embed="rId7">
              <a:alphaModFix/>
            </a:blip>
            <a:stretch>
              <a:fillRect b="0" l="0" r="0" t="0"/>
            </a:stretch>
          </a:blipFill>
          <a:ln>
            <a:noFill/>
          </a:ln>
        </p:spPr>
      </p:sp>
      <p:sp>
        <p:nvSpPr>
          <p:cNvPr id="310" name="Google Shape;310;p41"/>
          <p:cNvSpPr/>
          <p:nvPr/>
        </p:nvSpPr>
        <p:spPr>
          <a:xfrm>
            <a:off x="7377883" y="2054563"/>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8">
              <a:alphaModFix/>
            </a:blip>
            <a:stretch>
              <a:fillRect b="0" l="0" r="0" t="0"/>
            </a:stretch>
          </a:blipFill>
          <a:ln>
            <a:noFill/>
          </a:ln>
        </p:spPr>
      </p:sp>
      <p:sp>
        <p:nvSpPr>
          <p:cNvPr id="311" name="Google Shape;311;p41"/>
          <p:cNvSpPr/>
          <p:nvPr/>
        </p:nvSpPr>
        <p:spPr>
          <a:xfrm>
            <a:off x="6050139" y="1665767"/>
            <a:ext cx="1104707" cy="1105370"/>
          </a:xfrm>
          <a:custGeom>
            <a:rect b="b" l="l" r="r" t="t"/>
            <a:pathLst>
              <a:path extrusionOk="0" h="2210739" w="2209414">
                <a:moveTo>
                  <a:pt x="0" y="0"/>
                </a:moveTo>
                <a:lnTo>
                  <a:pt x="2209414" y="0"/>
                </a:lnTo>
                <a:lnTo>
                  <a:pt x="2209414" y="2210739"/>
                </a:lnTo>
                <a:lnTo>
                  <a:pt x="0" y="2210739"/>
                </a:lnTo>
                <a:lnTo>
                  <a:pt x="0" y="0"/>
                </a:lnTo>
                <a:close/>
              </a:path>
            </a:pathLst>
          </a:custGeom>
          <a:blipFill rotWithShape="1">
            <a:blip r:embed="rId9">
              <a:alphaModFix/>
            </a:blip>
            <a:stretch>
              <a:fillRect b="0" l="0" r="0" t="0"/>
            </a:stretch>
          </a:blipFill>
          <a:ln>
            <a:noFill/>
          </a:ln>
        </p:spPr>
      </p:sp>
      <p:grpSp>
        <p:nvGrpSpPr>
          <p:cNvPr id="312" name="Google Shape;312;p41"/>
          <p:cNvGrpSpPr/>
          <p:nvPr/>
        </p:nvGrpSpPr>
        <p:grpSpPr>
          <a:xfrm>
            <a:off x="1725435" y="1485543"/>
            <a:ext cx="765288" cy="703152"/>
            <a:chOff x="7644250" y="2440350"/>
            <a:chExt cx="720000" cy="720000"/>
          </a:xfrm>
        </p:grpSpPr>
        <p:sp>
          <p:nvSpPr>
            <p:cNvPr id="313" name="Google Shape;313;p41"/>
            <p:cNvSpPr/>
            <p:nvPr/>
          </p:nvSpPr>
          <p:spPr>
            <a:xfrm>
              <a:off x="7644250" y="2440350"/>
              <a:ext cx="720000" cy="720000"/>
            </a:xfrm>
            <a:prstGeom prst="roundRect">
              <a:avLst>
                <a:gd fmla="val 5535" name="adj"/>
              </a:avLst>
            </a:prstGeom>
            <a:solidFill>
              <a:srgbClr val="1EB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4" name="Google Shape;314;p41"/>
            <p:cNvPicPr preferRelativeResize="0"/>
            <p:nvPr/>
          </p:nvPicPr>
          <p:blipFill rotWithShape="1">
            <a:blip r:embed="rId10">
              <a:alphaModFix/>
            </a:blip>
            <a:srcRect b="0" l="0" r="78547" t="0"/>
            <a:stretch/>
          </p:blipFill>
          <p:spPr>
            <a:xfrm>
              <a:off x="7781837" y="2594813"/>
              <a:ext cx="444825" cy="411075"/>
            </a:xfrm>
            <a:prstGeom prst="rect">
              <a:avLst/>
            </a:prstGeom>
            <a:noFill/>
            <a:ln>
              <a:noFill/>
            </a:ln>
          </p:spPr>
        </p:pic>
      </p:grpSp>
      <p:sp>
        <p:nvSpPr>
          <p:cNvPr id="315" name="Google Shape;315;p41"/>
          <p:cNvSpPr/>
          <p:nvPr/>
        </p:nvSpPr>
        <p:spPr>
          <a:xfrm>
            <a:off x="4575335" y="2463301"/>
            <a:ext cx="4054315" cy="2373464"/>
          </a:xfrm>
          <a:custGeom>
            <a:rect b="b" l="l" r="r" t="t"/>
            <a:pathLst>
              <a:path extrusionOk="0" h="4746927" w="8108630">
                <a:moveTo>
                  <a:pt x="0" y="0"/>
                </a:moveTo>
                <a:lnTo>
                  <a:pt x="8108630" y="0"/>
                </a:lnTo>
                <a:lnTo>
                  <a:pt x="8108630" y="4746928"/>
                </a:lnTo>
                <a:lnTo>
                  <a:pt x="0" y="4746928"/>
                </a:lnTo>
                <a:lnTo>
                  <a:pt x="0" y="0"/>
                </a:lnTo>
                <a:close/>
              </a:path>
            </a:pathLst>
          </a:custGeom>
          <a:blipFill rotWithShape="1">
            <a:blip r:embed="rId11">
              <a:alphaModFix/>
            </a:blip>
            <a:stretch>
              <a:fillRect b="0" l="0" r="0" t="0"/>
            </a:stretch>
          </a:blipFill>
          <a:ln>
            <a:noFill/>
          </a:ln>
        </p:spPr>
      </p:sp>
      <p:sp>
        <p:nvSpPr>
          <p:cNvPr id="316" name="Google Shape;316;p41"/>
          <p:cNvSpPr txBox="1"/>
          <p:nvPr/>
        </p:nvSpPr>
        <p:spPr>
          <a:xfrm>
            <a:off x="502575" y="306450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aleway"/>
              <a:ea typeface="Raleway"/>
              <a:cs typeface="Raleway"/>
              <a:sym typeface="Raleway"/>
            </a:endParaRPr>
          </a:p>
        </p:txBody>
      </p:sp>
      <p:sp>
        <p:nvSpPr>
          <p:cNvPr id="317" name="Google Shape;317;p41"/>
          <p:cNvSpPr txBox="1"/>
          <p:nvPr>
            <p:ph type="title"/>
          </p:nvPr>
        </p:nvSpPr>
        <p:spPr>
          <a:xfrm>
            <a:off x="331575" y="2527050"/>
            <a:ext cx="3751500" cy="1105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3045E"/>
              </a:buClr>
              <a:buSzPts val="2400"/>
              <a:buNone/>
              <a:defRPr>
                <a:solidFill>
                  <a:srgbClr val="03045E"/>
                </a:solidFill>
              </a:defRPr>
            </a:lvl1pPr>
            <a:lvl2pPr lvl="1" algn="ctr">
              <a:lnSpc>
                <a:spcPct val="100000"/>
              </a:lnSpc>
              <a:spcBef>
                <a:spcPts val="0"/>
              </a:spcBef>
              <a:spcAft>
                <a:spcPts val="0"/>
              </a:spcAft>
              <a:buClr>
                <a:srgbClr val="03045E"/>
              </a:buClr>
              <a:buSzPts val="2400"/>
              <a:buNone/>
              <a:defRPr>
                <a:solidFill>
                  <a:srgbClr val="03045E"/>
                </a:solidFill>
              </a:defRPr>
            </a:lvl2pPr>
            <a:lvl3pPr lvl="2" algn="ctr">
              <a:lnSpc>
                <a:spcPct val="100000"/>
              </a:lnSpc>
              <a:spcBef>
                <a:spcPts val="0"/>
              </a:spcBef>
              <a:spcAft>
                <a:spcPts val="0"/>
              </a:spcAft>
              <a:buClr>
                <a:srgbClr val="03045E"/>
              </a:buClr>
              <a:buSzPts val="2400"/>
              <a:buNone/>
              <a:defRPr>
                <a:solidFill>
                  <a:srgbClr val="03045E"/>
                </a:solidFill>
              </a:defRPr>
            </a:lvl3pPr>
            <a:lvl4pPr lvl="3" algn="ctr">
              <a:lnSpc>
                <a:spcPct val="100000"/>
              </a:lnSpc>
              <a:spcBef>
                <a:spcPts val="0"/>
              </a:spcBef>
              <a:spcAft>
                <a:spcPts val="0"/>
              </a:spcAft>
              <a:buClr>
                <a:srgbClr val="03045E"/>
              </a:buClr>
              <a:buSzPts val="2400"/>
              <a:buNone/>
              <a:defRPr>
                <a:solidFill>
                  <a:srgbClr val="03045E"/>
                </a:solidFill>
              </a:defRPr>
            </a:lvl4pPr>
            <a:lvl5pPr lvl="4" algn="ctr">
              <a:lnSpc>
                <a:spcPct val="100000"/>
              </a:lnSpc>
              <a:spcBef>
                <a:spcPts val="0"/>
              </a:spcBef>
              <a:spcAft>
                <a:spcPts val="0"/>
              </a:spcAft>
              <a:buClr>
                <a:srgbClr val="03045E"/>
              </a:buClr>
              <a:buSzPts val="2400"/>
              <a:buNone/>
              <a:defRPr>
                <a:solidFill>
                  <a:srgbClr val="03045E"/>
                </a:solidFill>
              </a:defRPr>
            </a:lvl5pPr>
            <a:lvl6pPr lvl="5" algn="ctr">
              <a:lnSpc>
                <a:spcPct val="100000"/>
              </a:lnSpc>
              <a:spcBef>
                <a:spcPts val="0"/>
              </a:spcBef>
              <a:spcAft>
                <a:spcPts val="0"/>
              </a:spcAft>
              <a:buClr>
                <a:srgbClr val="03045E"/>
              </a:buClr>
              <a:buSzPts val="2400"/>
              <a:buNone/>
              <a:defRPr>
                <a:solidFill>
                  <a:srgbClr val="03045E"/>
                </a:solidFill>
              </a:defRPr>
            </a:lvl6pPr>
            <a:lvl7pPr lvl="6" algn="ctr">
              <a:lnSpc>
                <a:spcPct val="100000"/>
              </a:lnSpc>
              <a:spcBef>
                <a:spcPts val="0"/>
              </a:spcBef>
              <a:spcAft>
                <a:spcPts val="0"/>
              </a:spcAft>
              <a:buClr>
                <a:srgbClr val="03045E"/>
              </a:buClr>
              <a:buSzPts val="2400"/>
              <a:buNone/>
              <a:defRPr>
                <a:solidFill>
                  <a:srgbClr val="03045E"/>
                </a:solidFill>
              </a:defRPr>
            </a:lvl7pPr>
            <a:lvl8pPr lvl="7" algn="ctr">
              <a:lnSpc>
                <a:spcPct val="100000"/>
              </a:lnSpc>
              <a:spcBef>
                <a:spcPts val="0"/>
              </a:spcBef>
              <a:spcAft>
                <a:spcPts val="0"/>
              </a:spcAft>
              <a:buClr>
                <a:srgbClr val="03045E"/>
              </a:buClr>
              <a:buSzPts val="2400"/>
              <a:buNone/>
              <a:defRPr>
                <a:solidFill>
                  <a:srgbClr val="03045E"/>
                </a:solidFill>
              </a:defRPr>
            </a:lvl8pPr>
            <a:lvl9pPr lvl="8" algn="ctr">
              <a:lnSpc>
                <a:spcPct val="100000"/>
              </a:lnSpc>
              <a:spcBef>
                <a:spcPts val="0"/>
              </a:spcBef>
              <a:spcAft>
                <a:spcPts val="0"/>
              </a:spcAft>
              <a:buClr>
                <a:srgbClr val="03045E"/>
              </a:buClr>
              <a:buSzPts val="2400"/>
              <a:buNone/>
              <a:defRPr>
                <a:solidFill>
                  <a:srgbClr val="03045E"/>
                </a:solidFill>
              </a:defRPr>
            </a:lvl9pPr>
          </a:lstStyle>
          <a:p/>
        </p:txBody>
      </p:sp>
      <p:sp>
        <p:nvSpPr>
          <p:cNvPr id="318" name="Google Shape;318;p41"/>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2">
              <a:alphaModFix/>
            </a:blip>
            <a:stretch>
              <a:fillRect b="0" l="0" r="0" t="0"/>
            </a:stretch>
          </a:blip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s chapitre" type="titleOnly">
  <p:cSld name="TITLE_ONLY">
    <p:spTree>
      <p:nvGrpSpPr>
        <p:cNvPr id="319" name="Shape 319"/>
        <p:cNvGrpSpPr/>
        <p:nvPr/>
      </p:nvGrpSpPr>
      <p:grpSpPr>
        <a:xfrm>
          <a:off x="0" y="0"/>
          <a:ext cx="0" cy="0"/>
          <a:chOff x="0" y="0"/>
          <a:chExt cx="0" cy="0"/>
        </a:xfrm>
      </p:grpSpPr>
      <p:sp>
        <p:nvSpPr>
          <p:cNvPr id="320" name="Google Shape;32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21" name="Google Shape;321;p42"/>
          <p:cNvSpPr/>
          <p:nvPr/>
        </p:nvSpPr>
        <p:spPr>
          <a:xfrm rot="5400000">
            <a:off x="5041938" y="3768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322" name="Google Shape;322;p42"/>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323" name="Google Shape;323;p42"/>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324" name="Google Shape;324;p42"/>
          <p:cNvSpPr/>
          <p:nvPr/>
        </p:nvSpPr>
        <p:spPr>
          <a:xfrm rot="-3064347">
            <a:off x="-1772568" y="775920"/>
            <a:ext cx="5139728" cy="5139728"/>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325" name="Google Shape;325;p42"/>
          <p:cNvSpPr/>
          <p:nvPr/>
        </p:nvSpPr>
        <p:spPr>
          <a:xfrm rot="-2493740">
            <a:off x="-3493013" y="3361927"/>
            <a:ext cx="5603078" cy="1762423"/>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326" name="Google Shape;326;p42"/>
          <p:cNvSpPr/>
          <p:nvPr/>
        </p:nvSpPr>
        <p:spPr>
          <a:xfrm rot="-2493740">
            <a:off x="-1867135" y="4694970"/>
            <a:ext cx="3169209" cy="996860"/>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pic>
        <p:nvPicPr>
          <p:cNvPr id="327" name="Google Shape;327;p42"/>
          <p:cNvPicPr preferRelativeResize="0"/>
          <p:nvPr/>
        </p:nvPicPr>
        <p:blipFill rotWithShape="1">
          <a:blip r:embed="rId5">
            <a:alphaModFix/>
          </a:blip>
          <a:srcRect b="0" l="0" r="0" t="0"/>
          <a:stretch/>
        </p:blipFill>
        <p:spPr>
          <a:xfrm>
            <a:off x="2374942" y="1928725"/>
            <a:ext cx="4394122" cy="2572526"/>
          </a:xfrm>
          <a:prstGeom prst="rect">
            <a:avLst/>
          </a:prstGeom>
          <a:noFill/>
          <a:ln>
            <a:noFill/>
          </a:ln>
        </p:spPr>
      </p:pic>
      <p:sp>
        <p:nvSpPr>
          <p:cNvPr id="328" name="Google Shape;328;p42"/>
          <p:cNvSpPr txBox="1"/>
          <p:nvPr>
            <p:ph type="title"/>
          </p:nvPr>
        </p:nvSpPr>
        <p:spPr>
          <a:xfrm>
            <a:off x="2097000" y="897925"/>
            <a:ext cx="4950000" cy="784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b="0"/>
            </a:lvl1pPr>
            <a:lvl2pPr lvl="1" algn="ctr">
              <a:lnSpc>
                <a:spcPct val="100000"/>
              </a:lnSpc>
              <a:spcBef>
                <a:spcPts val="0"/>
              </a:spcBef>
              <a:spcAft>
                <a:spcPts val="0"/>
              </a:spcAft>
              <a:buSzPts val="2400"/>
              <a:buNone/>
              <a:defRPr b="0"/>
            </a:lvl2pPr>
            <a:lvl3pPr lvl="2" algn="ctr">
              <a:lnSpc>
                <a:spcPct val="100000"/>
              </a:lnSpc>
              <a:spcBef>
                <a:spcPts val="0"/>
              </a:spcBef>
              <a:spcAft>
                <a:spcPts val="0"/>
              </a:spcAft>
              <a:buSzPts val="2400"/>
              <a:buNone/>
              <a:defRPr b="0"/>
            </a:lvl3pPr>
            <a:lvl4pPr lvl="3" algn="ctr">
              <a:lnSpc>
                <a:spcPct val="100000"/>
              </a:lnSpc>
              <a:spcBef>
                <a:spcPts val="0"/>
              </a:spcBef>
              <a:spcAft>
                <a:spcPts val="0"/>
              </a:spcAft>
              <a:buSzPts val="2400"/>
              <a:buNone/>
              <a:defRPr b="0"/>
            </a:lvl4pPr>
            <a:lvl5pPr lvl="4" algn="ctr">
              <a:lnSpc>
                <a:spcPct val="100000"/>
              </a:lnSpc>
              <a:spcBef>
                <a:spcPts val="0"/>
              </a:spcBef>
              <a:spcAft>
                <a:spcPts val="0"/>
              </a:spcAft>
              <a:buSzPts val="2400"/>
              <a:buNone/>
              <a:defRPr b="0"/>
            </a:lvl5pPr>
            <a:lvl6pPr lvl="5" algn="ctr">
              <a:lnSpc>
                <a:spcPct val="100000"/>
              </a:lnSpc>
              <a:spcBef>
                <a:spcPts val="0"/>
              </a:spcBef>
              <a:spcAft>
                <a:spcPts val="0"/>
              </a:spcAft>
              <a:buSzPts val="2400"/>
              <a:buNone/>
              <a:defRPr b="0"/>
            </a:lvl6pPr>
            <a:lvl7pPr lvl="6" algn="ctr">
              <a:lnSpc>
                <a:spcPct val="100000"/>
              </a:lnSpc>
              <a:spcBef>
                <a:spcPts val="0"/>
              </a:spcBef>
              <a:spcAft>
                <a:spcPts val="0"/>
              </a:spcAft>
              <a:buSzPts val="2400"/>
              <a:buNone/>
              <a:defRPr b="0"/>
            </a:lvl7pPr>
            <a:lvl8pPr lvl="7" algn="ctr">
              <a:lnSpc>
                <a:spcPct val="100000"/>
              </a:lnSpc>
              <a:spcBef>
                <a:spcPts val="0"/>
              </a:spcBef>
              <a:spcAft>
                <a:spcPts val="0"/>
              </a:spcAft>
              <a:buSzPts val="2400"/>
              <a:buNone/>
              <a:defRPr b="0"/>
            </a:lvl8pPr>
            <a:lvl9pPr lvl="8" algn="ctr">
              <a:lnSpc>
                <a:spcPct val="100000"/>
              </a:lnSpc>
              <a:spcBef>
                <a:spcPts val="0"/>
              </a:spcBef>
              <a:spcAft>
                <a:spcPts val="0"/>
              </a:spcAft>
              <a:buSzPts val="2400"/>
              <a:buNone/>
              <a:defRPr b="0"/>
            </a:lvl9pPr>
          </a:lstStyle>
          <a:p/>
        </p:txBody>
      </p:sp>
      <p:sp>
        <p:nvSpPr>
          <p:cNvPr id="329" name="Google Shape;329;p42"/>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s chapitre 1">
  <p:cSld name="sous chapitre 1">
    <p:spTree>
      <p:nvGrpSpPr>
        <p:cNvPr id="330" name="Shape 330"/>
        <p:cNvGrpSpPr/>
        <p:nvPr/>
      </p:nvGrpSpPr>
      <p:grpSpPr>
        <a:xfrm>
          <a:off x="0" y="0"/>
          <a:ext cx="0" cy="0"/>
          <a:chOff x="0" y="0"/>
          <a:chExt cx="0" cy="0"/>
        </a:xfrm>
      </p:grpSpPr>
      <p:sp>
        <p:nvSpPr>
          <p:cNvPr id="331" name="Google Shape;33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32" name="Google Shape;332;p43"/>
          <p:cNvSpPr/>
          <p:nvPr/>
        </p:nvSpPr>
        <p:spPr>
          <a:xfrm rot="5400000">
            <a:off x="5041938" y="3768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333" name="Google Shape;333;p43"/>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334" name="Google Shape;334;p43"/>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335" name="Google Shape;335;p43"/>
          <p:cNvSpPr txBox="1"/>
          <p:nvPr>
            <p:ph type="title"/>
          </p:nvPr>
        </p:nvSpPr>
        <p:spPr>
          <a:xfrm>
            <a:off x="2097000" y="1402375"/>
            <a:ext cx="4950000" cy="784800"/>
          </a:xfrm>
          <a:prstGeom prst="rect">
            <a:avLst/>
          </a:prstGeom>
          <a:noFill/>
          <a:ln cap="flat" cmpd="sng" w="38100">
            <a:solidFill>
              <a:srgbClr val="1E2253"/>
            </a:solidFill>
            <a:prstDash val="solid"/>
            <a:round/>
            <a:headEnd len="sm" w="sm" type="none"/>
            <a:tailEnd len="sm" w="sm" type="none"/>
          </a:ln>
        </p:spPr>
        <p:txBody>
          <a:bodyPr anchorCtr="0" anchor="b" bIns="91425" lIns="91425" spcFirstLastPara="1" rIns="91425" wrap="square" tIns="91425">
            <a:normAutofit/>
          </a:bodyPr>
          <a:lstStyle>
            <a:lvl1pPr lvl="0" algn="ctr">
              <a:lnSpc>
                <a:spcPct val="100000"/>
              </a:lnSpc>
              <a:spcBef>
                <a:spcPts val="0"/>
              </a:spcBef>
              <a:spcAft>
                <a:spcPts val="0"/>
              </a:spcAft>
              <a:buClr>
                <a:srgbClr val="03045E"/>
              </a:buClr>
              <a:buSzPts val="1500"/>
              <a:buNone/>
              <a:defRPr sz="1500">
                <a:solidFill>
                  <a:srgbClr val="03045E"/>
                </a:solidFill>
              </a:defRPr>
            </a:lvl1pPr>
            <a:lvl2pPr lvl="1" algn="ctr">
              <a:lnSpc>
                <a:spcPct val="100000"/>
              </a:lnSpc>
              <a:spcBef>
                <a:spcPts val="0"/>
              </a:spcBef>
              <a:spcAft>
                <a:spcPts val="0"/>
              </a:spcAft>
              <a:buClr>
                <a:srgbClr val="03045E"/>
              </a:buClr>
              <a:buSzPts val="2400"/>
              <a:buNone/>
              <a:defRPr b="0">
                <a:solidFill>
                  <a:srgbClr val="03045E"/>
                </a:solidFill>
              </a:defRPr>
            </a:lvl2pPr>
            <a:lvl3pPr lvl="2" algn="ctr">
              <a:lnSpc>
                <a:spcPct val="100000"/>
              </a:lnSpc>
              <a:spcBef>
                <a:spcPts val="0"/>
              </a:spcBef>
              <a:spcAft>
                <a:spcPts val="0"/>
              </a:spcAft>
              <a:buClr>
                <a:srgbClr val="03045E"/>
              </a:buClr>
              <a:buSzPts val="2400"/>
              <a:buNone/>
              <a:defRPr b="0">
                <a:solidFill>
                  <a:srgbClr val="03045E"/>
                </a:solidFill>
              </a:defRPr>
            </a:lvl3pPr>
            <a:lvl4pPr lvl="3" algn="ctr">
              <a:lnSpc>
                <a:spcPct val="100000"/>
              </a:lnSpc>
              <a:spcBef>
                <a:spcPts val="0"/>
              </a:spcBef>
              <a:spcAft>
                <a:spcPts val="0"/>
              </a:spcAft>
              <a:buClr>
                <a:srgbClr val="03045E"/>
              </a:buClr>
              <a:buSzPts val="2400"/>
              <a:buNone/>
              <a:defRPr b="0">
                <a:solidFill>
                  <a:srgbClr val="03045E"/>
                </a:solidFill>
              </a:defRPr>
            </a:lvl4pPr>
            <a:lvl5pPr lvl="4" algn="ctr">
              <a:lnSpc>
                <a:spcPct val="100000"/>
              </a:lnSpc>
              <a:spcBef>
                <a:spcPts val="0"/>
              </a:spcBef>
              <a:spcAft>
                <a:spcPts val="0"/>
              </a:spcAft>
              <a:buClr>
                <a:srgbClr val="03045E"/>
              </a:buClr>
              <a:buSzPts val="2400"/>
              <a:buNone/>
              <a:defRPr b="0">
                <a:solidFill>
                  <a:srgbClr val="03045E"/>
                </a:solidFill>
              </a:defRPr>
            </a:lvl5pPr>
            <a:lvl6pPr lvl="5" algn="ctr">
              <a:lnSpc>
                <a:spcPct val="100000"/>
              </a:lnSpc>
              <a:spcBef>
                <a:spcPts val="0"/>
              </a:spcBef>
              <a:spcAft>
                <a:spcPts val="0"/>
              </a:spcAft>
              <a:buClr>
                <a:srgbClr val="03045E"/>
              </a:buClr>
              <a:buSzPts val="2400"/>
              <a:buNone/>
              <a:defRPr b="0">
                <a:solidFill>
                  <a:srgbClr val="03045E"/>
                </a:solidFill>
              </a:defRPr>
            </a:lvl6pPr>
            <a:lvl7pPr lvl="6" algn="ctr">
              <a:lnSpc>
                <a:spcPct val="100000"/>
              </a:lnSpc>
              <a:spcBef>
                <a:spcPts val="0"/>
              </a:spcBef>
              <a:spcAft>
                <a:spcPts val="0"/>
              </a:spcAft>
              <a:buClr>
                <a:srgbClr val="03045E"/>
              </a:buClr>
              <a:buSzPts val="2400"/>
              <a:buNone/>
              <a:defRPr b="0">
                <a:solidFill>
                  <a:srgbClr val="03045E"/>
                </a:solidFill>
              </a:defRPr>
            </a:lvl7pPr>
            <a:lvl8pPr lvl="7" algn="ctr">
              <a:lnSpc>
                <a:spcPct val="100000"/>
              </a:lnSpc>
              <a:spcBef>
                <a:spcPts val="0"/>
              </a:spcBef>
              <a:spcAft>
                <a:spcPts val="0"/>
              </a:spcAft>
              <a:buClr>
                <a:srgbClr val="03045E"/>
              </a:buClr>
              <a:buSzPts val="2400"/>
              <a:buNone/>
              <a:defRPr b="0">
                <a:solidFill>
                  <a:srgbClr val="03045E"/>
                </a:solidFill>
              </a:defRPr>
            </a:lvl8pPr>
            <a:lvl9pPr lvl="8" algn="ctr">
              <a:lnSpc>
                <a:spcPct val="100000"/>
              </a:lnSpc>
              <a:spcBef>
                <a:spcPts val="0"/>
              </a:spcBef>
              <a:spcAft>
                <a:spcPts val="0"/>
              </a:spcAft>
              <a:buClr>
                <a:srgbClr val="03045E"/>
              </a:buClr>
              <a:buSzPts val="2400"/>
              <a:buNone/>
              <a:defRPr b="0">
                <a:solidFill>
                  <a:srgbClr val="03045E"/>
                </a:solidFill>
              </a:defRPr>
            </a:lvl9pPr>
          </a:lstStyle>
          <a:p/>
        </p:txBody>
      </p:sp>
      <p:sp>
        <p:nvSpPr>
          <p:cNvPr id="336" name="Google Shape;336;p43"/>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1_Titre et corps 3">
    <p:spTree>
      <p:nvGrpSpPr>
        <p:cNvPr id="337" name="Shape 337"/>
        <p:cNvGrpSpPr/>
        <p:nvPr/>
      </p:nvGrpSpPr>
      <p:grpSpPr>
        <a:xfrm>
          <a:off x="0" y="0"/>
          <a:ext cx="0" cy="0"/>
          <a:chOff x="0" y="0"/>
          <a:chExt cx="0" cy="0"/>
        </a:xfrm>
      </p:grpSpPr>
      <p:grpSp>
        <p:nvGrpSpPr>
          <p:cNvPr id="338" name="Google Shape;338;p44"/>
          <p:cNvGrpSpPr/>
          <p:nvPr/>
        </p:nvGrpSpPr>
        <p:grpSpPr>
          <a:xfrm>
            <a:off x="4163430" y="0"/>
            <a:ext cx="10653104" cy="5143500"/>
            <a:chOff x="0" y="0"/>
            <a:chExt cx="28408279" cy="13716000"/>
          </a:xfrm>
        </p:grpSpPr>
        <p:sp>
          <p:nvSpPr>
            <p:cNvPr id="339" name="Google Shape;339;p44"/>
            <p:cNvSpPr/>
            <p:nvPr/>
          </p:nvSpPr>
          <p:spPr>
            <a:xfrm rot="-5400000">
              <a:off x="0" y="0"/>
              <a:ext cx="13716000" cy="13716000"/>
            </a:xfrm>
            <a:custGeom>
              <a:rect b="b" l="l" r="r" t="t"/>
              <a:pathLst>
                <a:path extrusionOk="0" h="13716000" w="13716000">
                  <a:moveTo>
                    <a:pt x="13716000" y="13716000"/>
                  </a:moveTo>
                  <a:lnTo>
                    <a:pt x="0" y="13716000"/>
                  </a:lnTo>
                  <a:lnTo>
                    <a:pt x="0" y="0"/>
                  </a:lnTo>
                  <a:lnTo>
                    <a:pt x="13716000" y="0"/>
                  </a:lnTo>
                  <a:lnTo>
                    <a:pt x="13716000" y="13716000"/>
                  </a:lnTo>
                  <a:close/>
                </a:path>
              </a:pathLst>
            </a:custGeom>
            <a:blipFill rotWithShape="1">
              <a:blip r:embed="rId2">
                <a:alphaModFix/>
              </a:blip>
              <a:stretch>
                <a:fillRect b="0" l="0" r="0" t="0"/>
              </a:stretch>
            </a:blipFill>
            <a:ln>
              <a:noFill/>
            </a:ln>
          </p:spPr>
        </p:sp>
        <p:sp>
          <p:nvSpPr>
            <p:cNvPr id="340" name="Google Shape;340;p44"/>
            <p:cNvSpPr/>
            <p:nvPr/>
          </p:nvSpPr>
          <p:spPr>
            <a:xfrm>
              <a:off x="13716000" y="0"/>
              <a:ext cx="14692279" cy="13715767"/>
            </a:xfrm>
            <a:custGeom>
              <a:rect b="b" l="l" r="r" t="t"/>
              <a:pathLst>
                <a:path extrusionOk="0" h="1384033" w="1482571">
                  <a:moveTo>
                    <a:pt x="0" y="0"/>
                  </a:moveTo>
                  <a:lnTo>
                    <a:pt x="1482571" y="0"/>
                  </a:lnTo>
                  <a:lnTo>
                    <a:pt x="1482571" y="1384033"/>
                  </a:lnTo>
                  <a:lnTo>
                    <a:pt x="0" y="1384033"/>
                  </a:lnTo>
                  <a:close/>
                </a:path>
              </a:pathLst>
            </a:custGeom>
            <a:solidFill>
              <a:srgbClr val="C3F0FE"/>
            </a:solidFill>
            <a:ln>
              <a:noFill/>
            </a:ln>
          </p:spPr>
        </p:sp>
      </p:grpSp>
      <p:sp>
        <p:nvSpPr>
          <p:cNvPr id="341" name="Google Shape;34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42" name="Google Shape;342;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43" name="Google Shape;343;p44"/>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344" name="Google Shape;344;p44"/>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1_Titre et corps 4">
    <p:spTree>
      <p:nvGrpSpPr>
        <p:cNvPr id="345" name="Shape 345"/>
        <p:cNvGrpSpPr/>
        <p:nvPr/>
      </p:nvGrpSpPr>
      <p:grpSpPr>
        <a:xfrm>
          <a:off x="0" y="0"/>
          <a:ext cx="0" cy="0"/>
          <a:chOff x="0" y="0"/>
          <a:chExt cx="0" cy="0"/>
        </a:xfrm>
      </p:grpSpPr>
      <p:grpSp>
        <p:nvGrpSpPr>
          <p:cNvPr id="346" name="Google Shape;346;p45"/>
          <p:cNvGrpSpPr/>
          <p:nvPr/>
        </p:nvGrpSpPr>
        <p:grpSpPr>
          <a:xfrm rot="10800000">
            <a:off x="-5499494" y="0"/>
            <a:ext cx="10653104" cy="5143500"/>
            <a:chOff x="0" y="0"/>
            <a:chExt cx="28408279" cy="13716000"/>
          </a:xfrm>
        </p:grpSpPr>
        <p:sp>
          <p:nvSpPr>
            <p:cNvPr id="347" name="Google Shape;347;p45"/>
            <p:cNvSpPr/>
            <p:nvPr/>
          </p:nvSpPr>
          <p:spPr>
            <a:xfrm rot="-5400000">
              <a:off x="0" y="0"/>
              <a:ext cx="13716000" cy="13716000"/>
            </a:xfrm>
            <a:custGeom>
              <a:rect b="b" l="l" r="r" t="t"/>
              <a:pathLst>
                <a:path extrusionOk="0" h="13716000" w="13716000">
                  <a:moveTo>
                    <a:pt x="13716000" y="13716000"/>
                  </a:moveTo>
                  <a:lnTo>
                    <a:pt x="0" y="13716000"/>
                  </a:lnTo>
                  <a:lnTo>
                    <a:pt x="0" y="0"/>
                  </a:lnTo>
                  <a:lnTo>
                    <a:pt x="13716000" y="0"/>
                  </a:lnTo>
                  <a:lnTo>
                    <a:pt x="13716000" y="13716000"/>
                  </a:lnTo>
                  <a:close/>
                </a:path>
              </a:pathLst>
            </a:custGeom>
            <a:blipFill rotWithShape="1">
              <a:blip r:embed="rId2">
                <a:alphaModFix/>
              </a:blip>
              <a:stretch>
                <a:fillRect b="0" l="0" r="0" t="0"/>
              </a:stretch>
            </a:blipFill>
            <a:ln>
              <a:noFill/>
            </a:ln>
          </p:spPr>
        </p:sp>
        <p:sp>
          <p:nvSpPr>
            <p:cNvPr id="348" name="Google Shape;348;p45"/>
            <p:cNvSpPr/>
            <p:nvPr/>
          </p:nvSpPr>
          <p:spPr>
            <a:xfrm>
              <a:off x="13716000" y="0"/>
              <a:ext cx="14692279" cy="13715767"/>
            </a:xfrm>
            <a:custGeom>
              <a:rect b="b" l="l" r="r" t="t"/>
              <a:pathLst>
                <a:path extrusionOk="0" h="1384033" w="1482571">
                  <a:moveTo>
                    <a:pt x="0" y="0"/>
                  </a:moveTo>
                  <a:lnTo>
                    <a:pt x="1482571" y="0"/>
                  </a:lnTo>
                  <a:lnTo>
                    <a:pt x="1482571" y="1384033"/>
                  </a:lnTo>
                  <a:lnTo>
                    <a:pt x="0" y="1384033"/>
                  </a:lnTo>
                  <a:close/>
                </a:path>
              </a:pathLst>
            </a:custGeom>
            <a:solidFill>
              <a:srgbClr val="C3F0FE"/>
            </a:solidFill>
            <a:ln>
              <a:noFill/>
            </a:ln>
          </p:spPr>
        </p:sp>
      </p:grpSp>
      <p:sp>
        <p:nvSpPr>
          <p:cNvPr id="349" name="Google Shape;34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50" name="Google Shape;350;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51" name="Google Shape;351;p45"/>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1_Titre et corps 5">
    <p:spTree>
      <p:nvGrpSpPr>
        <p:cNvPr id="352" name="Shape 352"/>
        <p:cNvGrpSpPr/>
        <p:nvPr/>
      </p:nvGrpSpPr>
      <p:grpSpPr>
        <a:xfrm>
          <a:off x="0" y="0"/>
          <a:ext cx="0" cy="0"/>
          <a:chOff x="0" y="0"/>
          <a:chExt cx="0" cy="0"/>
        </a:xfrm>
      </p:grpSpPr>
      <p:sp>
        <p:nvSpPr>
          <p:cNvPr id="353" name="Google Shape;353;p46"/>
          <p:cNvSpPr/>
          <p:nvPr/>
        </p:nvSpPr>
        <p:spPr>
          <a:xfrm>
            <a:off x="-793898" y="0"/>
            <a:ext cx="5510738" cy="6055756"/>
          </a:xfrm>
          <a:custGeom>
            <a:rect b="b" l="l" r="r" t="t"/>
            <a:pathLst>
              <a:path extrusionOk="0" h="12111511" w="11021475">
                <a:moveTo>
                  <a:pt x="0" y="0"/>
                </a:moveTo>
                <a:lnTo>
                  <a:pt x="11021475" y="0"/>
                </a:lnTo>
                <a:lnTo>
                  <a:pt x="11021475" y="12111511"/>
                </a:lnTo>
                <a:lnTo>
                  <a:pt x="0" y="12111511"/>
                </a:lnTo>
                <a:lnTo>
                  <a:pt x="0" y="0"/>
                </a:lnTo>
                <a:close/>
              </a:path>
            </a:pathLst>
          </a:custGeom>
          <a:blipFill rotWithShape="1">
            <a:blip r:embed="rId2">
              <a:alphaModFix/>
            </a:blip>
            <a:stretch>
              <a:fillRect b="0" l="0" r="0" t="0"/>
            </a:stretch>
          </a:blipFill>
          <a:ln>
            <a:noFill/>
          </a:ln>
        </p:spPr>
      </p:sp>
      <p:sp>
        <p:nvSpPr>
          <p:cNvPr id="354" name="Google Shape;35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55" name="Google Shape;355;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56" name="Google Shape;356;p46"/>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6">
  <p:cSld name="Titre et corps 6">
    <p:spTree>
      <p:nvGrpSpPr>
        <p:cNvPr id="357" name="Shape 357"/>
        <p:cNvGrpSpPr/>
        <p:nvPr/>
      </p:nvGrpSpPr>
      <p:grpSpPr>
        <a:xfrm>
          <a:off x="0" y="0"/>
          <a:ext cx="0" cy="0"/>
          <a:chOff x="0" y="0"/>
          <a:chExt cx="0" cy="0"/>
        </a:xfrm>
      </p:grpSpPr>
      <p:sp>
        <p:nvSpPr>
          <p:cNvPr id="358" name="Google Shape;358;p47"/>
          <p:cNvSpPr/>
          <p:nvPr/>
        </p:nvSpPr>
        <p:spPr>
          <a:xfrm flipH="1">
            <a:off x="4823267" y="0"/>
            <a:ext cx="5510738" cy="6055756"/>
          </a:xfrm>
          <a:custGeom>
            <a:rect b="b" l="l" r="r" t="t"/>
            <a:pathLst>
              <a:path extrusionOk="0" h="12111511" w="11021475">
                <a:moveTo>
                  <a:pt x="11021475" y="0"/>
                </a:moveTo>
                <a:lnTo>
                  <a:pt x="0" y="0"/>
                </a:lnTo>
                <a:lnTo>
                  <a:pt x="0" y="12111511"/>
                </a:lnTo>
                <a:lnTo>
                  <a:pt x="11021475" y="12111511"/>
                </a:lnTo>
                <a:lnTo>
                  <a:pt x="11021475" y="0"/>
                </a:lnTo>
                <a:close/>
              </a:path>
            </a:pathLst>
          </a:custGeom>
          <a:blipFill rotWithShape="1">
            <a:blip r:embed="rId2">
              <a:alphaModFix/>
            </a:blip>
            <a:stretch>
              <a:fillRect b="0" l="0" r="0" t="0"/>
            </a:stretch>
          </a:blipFill>
          <a:ln>
            <a:noFill/>
          </a:ln>
        </p:spPr>
      </p:sp>
      <p:sp>
        <p:nvSpPr>
          <p:cNvPr id="359" name="Google Shape;35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60" name="Google Shape;360;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61" name="Google Shape;361;p47"/>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362" name="Google Shape;362;p47"/>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1">
  <p:cSld name="Titre et corps 1">
    <p:spTree>
      <p:nvGrpSpPr>
        <p:cNvPr id="363" name="Shape 363"/>
        <p:cNvGrpSpPr/>
        <p:nvPr/>
      </p:nvGrpSpPr>
      <p:grpSpPr>
        <a:xfrm>
          <a:off x="0" y="0"/>
          <a:ext cx="0" cy="0"/>
          <a:chOff x="0" y="0"/>
          <a:chExt cx="0" cy="0"/>
        </a:xfrm>
      </p:grpSpPr>
      <p:sp>
        <p:nvSpPr>
          <p:cNvPr id="364" name="Google Shape;364;p48"/>
          <p:cNvSpPr/>
          <p:nvPr/>
        </p:nvSpPr>
        <p:spPr>
          <a:xfrm rot="-2456596">
            <a:off x="3395361" y="3207835"/>
            <a:ext cx="3056073" cy="3358322"/>
          </a:xfrm>
          <a:custGeom>
            <a:rect b="b" l="l" r="r" t="t"/>
            <a:pathLst>
              <a:path extrusionOk="0" h="6719836" w="6115051">
                <a:moveTo>
                  <a:pt x="0" y="0"/>
                </a:moveTo>
                <a:lnTo>
                  <a:pt x="6115051" y="0"/>
                </a:lnTo>
                <a:lnTo>
                  <a:pt x="6115051" y="6719836"/>
                </a:lnTo>
                <a:lnTo>
                  <a:pt x="0" y="6719836"/>
                </a:lnTo>
                <a:lnTo>
                  <a:pt x="0" y="0"/>
                </a:lnTo>
                <a:close/>
              </a:path>
            </a:pathLst>
          </a:custGeom>
          <a:blipFill rotWithShape="1">
            <a:blip r:embed="rId2">
              <a:alphaModFix/>
            </a:blip>
            <a:stretch>
              <a:fillRect b="0" l="0" r="0" t="0"/>
            </a:stretch>
          </a:blipFill>
          <a:ln>
            <a:noFill/>
          </a:ln>
        </p:spPr>
      </p:sp>
      <p:sp>
        <p:nvSpPr>
          <p:cNvPr id="365" name="Google Shape;365;p48"/>
          <p:cNvSpPr/>
          <p:nvPr/>
        </p:nvSpPr>
        <p:spPr>
          <a:xfrm rot="-223140">
            <a:off x="-329571" y="1805209"/>
            <a:ext cx="4187781" cy="4601957"/>
          </a:xfrm>
          <a:custGeom>
            <a:rect b="b" l="l" r="r" t="t"/>
            <a:pathLst>
              <a:path extrusionOk="0" h="9184533" w="8357925">
                <a:moveTo>
                  <a:pt x="0" y="0"/>
                </a:moveTo>
                <a:lnTo>
                  <a:pt x="8357925" y="0"/>
                </a:lnTo>
                <a:lnTo>
                  <a:pt x="8357925" y="9184533"/>
                </a:lnTo>
                <a:lnTo>
                  <a:pt x="0" y="9184533"/>
                </a:lnTo>
                <a:lnTo>
                  <a:pt x="0" y="0"/>
                </a:lnTo>
                <a:close/>
              </a:path>
            </a:pathLst>
          </a:custGeom>
          <a:blipFill rotWithShape="1">
            <a:blip r:embed="rId2">
              <a:alphaModFix/>
            </a:blip>
            <a:stretch>
              <a:fillRect b="0" l="0" r="0" t="0"/>
            </a:stretch>
          </a:blipFill>
          <a:ln>
            <a:noFill/>
          </a:ln>
        </p:spPr>
      </p:sp>
      <p:sp>
        <p:nvSpPr>
          <p:cNvPr id="366" name="Google Shape;366;p48"/>
          <p:cNvSpPr/>
          <p:nvPr/>
        </p:nvSpPr>
        <p:spPr>
          <a:xfrm flipH="1" rot="2578145">
            <a:off x="6071620" y="3226306"/>
            <a:ext cx="3050332" cy="3364325"/>
          </a:xfrm>
          <a:custGeom>
            <a:rect b="b" l="l" r="r" t="t"/>
            <a:pathLst>
              <a:path extrusionOk="0" h="6719836" w="6115051">
                <a:moveTo>
                  <a:pt x="6115050" y="0"/>
                </a:moveTo>
                <a:lnTo>
                  <a:pt x="0" y="0"/>
                </a:lnTo>
                <a:lnTo>
                  <a:pt x="0" y="6719836"/>
                </a:lnTo>
                <a:lnTo>
                  <a:pt x="6115050" y="6719836"/>
                </a:lnTo>
                <a:lnTo>
                  <a:pt x="6115050" y="0"/>
                </a:lnTo>
                <a:close/>
              </a:path>
            </a:pathLst>
          </a:custGeom>
          <a:blipFill rotWithShape="1">
            <a:blip r:embed="rId2">
              <a:alphaModFix/>
            </a:blip>
            <a:stretch>
              <a:fillRect b="0" l="0" r="0" t="0"/>
            </a:stretch>
          </a:blipFill>
          <a:ln>
            <a:noFill/>
          </a:ln>
        </p:spPr>
      </p:sp>
      <p:sp>
        <p:nvSpPr>
          <p:cNvPr id="367" name="Google Shape;36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68" name="Google Shape;368;p48"/>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369" name="Google Shape;369;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70" name="Google Shape;370;p48"/>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Academy (en MAJUSCULE)" type="secHead">
  <p:cSld name="SECTION_HEADER">
    <p:spTree>
      <p:nvGrpSpPr>
        <p:cNvPr id="40" name="Shape 40"/>
        <p:cNvGrpSpPr/>
        <p:nvPr/>
      </p:nvGrpSpPr>
      <p:grpSpPr>
        <a:xfrm>
          <a:off x="0" y="0"/>
          <a:ext cx="0" cy="0"/>
          <a:chOff x="0" y="0"/>
          <a:chExt cx="0" cy="0"/>
        </a:xfrm>
      </p:grpSpPr>
      <p:sp>
        <p:nvSpPr>
          <p:cNvPr id="41" name="Google Shape;41;g2c796662450_0_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2" name="Google Shape;42;g2c796662450_0_50"/>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43" name="Google Shape;43;g2c796662450_0_50"/>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2c796662450_0_50"/>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45" name="Google Shape;45;g2c796662450_0_50"/>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46" name="Google Shape;46;g2c796662450_0_50"/>
          <p:cNvSpPr/>
          <p:nvPr/>
        </p:nvSpPr>
        <p:spPr>
          <a:xfrm>
            <a:off x="1674669" y="2639653"/>
            <a:ext cx="863199" cy="863717"/>
          </a:xfrm>
          <a:custGeom>
            <a:rect b="b" l="l" r="r" t="t"/>
            <a:pathLst>
              <a:path extrusionOk="0" h="1727433" w="1726397">
                <a:moveTo>
                  <a:pt x="0" y="0"/>
                </a:moveTo>
                <a:lnTo>
                  <a:pt x="1726397" y="0"/>
                </a:lnTo>
                <a:lnTo>
                  <a:pt x="1726397" y="1727432"/>
                </a:lnTo>
                <a:lnTo>
                  <a:pt x="0" y="1727432"/>
                </a:lnTo>
                <a:lnTo>
                  <a:pt x="0" y="0"/>
                </a:lnTo>
                <a:close/>
              </a:path>
            </a:pathLst>
          </a:custGeom>
          <a:blipFill rotWithShape="1">
            <a:blip r:embed="rId5">
              <a:alphaModFix/>
            </a:blip>
            <a:stretch>
              <a:fillRect b="0" l="0" r="0" t="0"/>
            </a:stretch>
          </a:blipFill>
          <a:ln>
            <a:noFill/>
          </a:ln>
        </p:spPr>
      </p:sp>
      <p:sp>
        <p:nvSpPr>
          <p:cNvPr id="47" name="Google Shape;47;g2c796662450_0_50"/>
          <p:cNvSpPr/>
          <p:nvPr/>
        </p:nvSpPr>
        <p:spPr>
          <a:xfrm>
            <a:off x="3868898" y="1838389"/>
            <a:ext cx="1176127" cy="1176833"/>
          </a:xfrm>
          <a:custGeom>
            <a:rect b="b" l="l" r="r" t="t"/>
            <a:pathLst>
              <a:path extrusionOk="0" h="2353666" w="2352254">
                <a:moveTo>
                  <a:pt x="0" y="0"/>
                </a:moveTo>
                <a:lnTo>
                  <a:pt x="2352255" y="0"/>
                </a:lnTo>
                <a:lnTo>
                  <a:pt x="2352255" y="2353665"/>
                </a:lnTo>
                <a:lnTo>
                  <a:pt x="0" y="2353665"/>
                </a:lnTo>
                <a:lnTo>
                  <a:pt x="0" y="0"/>
                </a:lnTo>
                <a:close/>
              </a:path>
            </a:pathLst>
          </a:custGeom>
          <a:blipFill rotWithShape="1">
            <a:blip r:embed="rId6">
              <a:alphaModFix/>
            </a:blip>
            <a:stretch>
              <a:fillRect b="0" l="0" r="0" t="0"/>
            </a:stretch>
          </a:blipFill>
          <a:ln>
            <a:noFill/>
          </a:ln>
        </p:spPr>
      </p:sp>
      <p:sp>
        <p:nvSpPr>
          <p:cNvPr id="48" name="Google Shape;48;g2c796662450_0_50"/>
          <p:cNvSpPr/>
          <p:nvPr/>
        </p:nvSpPr>
        <p:spPr>
          <a:xfrm rot="-2408129">
            <a:off x="7957114" y="1163605"/>
            <a:ext cx="1026351" cy="2594755"/>
          </a:xfrm>
          <a:custGeom>
            <a:rect b="b" l="l" r="r" t="t"/>
            <a:pathLst>
              <a:path extrusionOk="0" h="5169580" w="2051420">
                <a:moveTo>
                  <a:pt x="0" y="0"/>
                </a:moveTo>
                <a:lnTo>
                  <a:pt x="2051421" y="0"/>
                </a:lnTo>
                <a:lnTo>
                  <a:pt x="2051421" y="5169579"/>
                </a:lnTo>
                <a:lnTo>
                  <a:pt x="0" y="5169579"/>
                </a:lnTo>
                <a:lnTo>
                  <a:pt x="0" y="0"/>
                </a:lnTo>
                <a:close/>
              </a:path>
            </a:pathLst>
          </a:custGeom>
          <a:blipFill rotWithShape="1">
            <a:blip r:embed="rId7">
              <a:alphaModFix/>
            </a:blip>
            <a:stretch>
              <a:fillRect b="0" l="0" r="0" t="0"/>
            </a:stretch>
          </a:blipFill>
          <a:ln>
            <a:noFill/>
          </a:ln>
        </p:spPr>
      </p:sp>
      <p:sp>
        <p:nvSpPr>
          <p:cNvPr id="49" name="Google Shape;49;g2c796662450_0_50"/>
          <p:cNvSpPr/>
          <p:nvPr/>
        </p:nvSpPr>
        <p:spPr>
          <a:xfrm>
            <a:off x="7097915" y="2070222"/>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8">
              <a:alphaModFix/>
            </a:blip>
            <a:stretch>
              <a:fillRect b="0" l="0" r="0" t="0"/>
            </a:stretch>
          </a:blipFill>
          <a:ln>
            <a:noFill/>
          </a:ln>
        </p:spPr>
      </p:sp>
      <p:sp>
        <p:nvSpPr>
          <p:cNvPr id="50" name="Google Shape;50;g2c796662450_0_50"/>
          <p:cNvSpPr/>
          <p:nvPr/>
        </p:nvSpPr>
        <p:spPr>
          <a:xfrm>
            <a:off x="6128412" y="2639653"/>
            <a:ext cx="960650" cy="960650"/>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9">
              <a:alphaModFix/>
            </a:blip>
            <a:stretch>
              <a:fillRect b="0" l="0" r="0" t="0"/>
            </a:stretch>
          </a:blipFill>
          <a:ln>
            <a:noFill/>
          </a:ln>
        </p:spPr>
      </p:sp>
      <p:sp>
        <p:nvSpPr>
          <p:cNvPr id="51" name="Google Shape;51;g2c796662450_0_50"/>
          <p:cNvSpPr/>
          <p:nvPr/>
        </p:nvSpPr>
        <p:spPr>
          <a:xfrm>
            <a:off x="1369752" y="1696065"/>
            <a:ext cx="6174420" cy="3614608"/>
          </a:xfrm>
          <a:custGeom>
            <a:rect b="b" l="l" r="r" t="t"/>
            <a:pathLst>
              <a:path extrusionOk="0" h="7229217" w="12348840">
                <a:moveTo>
                  <a:pt x="0" y="0"/>
                </a:moveTo>
                <a:lnTo>
                  <a:pt x="12348840" y="0"/>
                </a:lnTo>
                <a:lnTo>
                  <a:pt x="12348840" y="7229216"/>
                </a:lnTo>
                <a:lnTo>
                  <a:pt x="0" y="7229216"/>
                </a:lnTo>
                <a:lnTo>
                  <a:pt x="0" y="0"/>
                </a:lnTo>
                <a:close/>
              </a:path>
            </a:pathLst>
          </a:custGeom>
          <a:blipFill rotWithShape="1">
            <a:blip r:embed="rId10">
              <a:alphaModFix/>
            </a:blip>
            <a:stretch>
              <a:fillRect b="0" l="0" r="0" t="0"/>
            </a:stretch>
          </a:blipFill>
          <a:ln>
            <a:noFill/>
          </a:ln>
        </p:spPr>
      </p:sp>
      <p:sp>
        <p:nvSpPr>
          <p:cNvPr id="52" name="Google Shape;52;g2c796662450_0_50"/>
          <p:cNvSpPr txBox="1"/>
          <p:nvPr>
            <p:ph type="title"/>
          </p:nvPr>
        </p:nvSpPr>
        <p:spPr>
          <a:xfrm>
            <a:off x="490250" y="248675"/>
            <a:ext cx="8290800" cy="2052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53" name="Google Shape;53;g2c796662450_0_50"/>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1">
              <a:alphaModFix/>
            </a:blip>
            <a:stretch>
              <a:fillRect b="0" l="0" r="0" t="0"/>
            </a:stretch>
          </a:blipFill>
          <a:ln>
            <a:noFill/>
          </a:ln>
        </p:spPr>
      </p:sp>
      <p:pic>
        <p:nvPicPr>
          <p:cNvPr id="54" name="Google Shape;54;g2c796662450_0_50"/>
          <p:cNvPicPr preferRelativeResize="0"/>
          <p:nvPr/>
        </p:nvPicPr>
        <p:blipFill rotWithShape="1">
          <a:blip r:embed="rId12">
            <a:alphaModFix/>
          </a:blip>
          <a:srcRect b="0" l="0" r="0" t="0"/>
          <a:stretch/>
        </p:blipFill>
        <p:spPr>
          <a:xfrm>
            <a:off x="443975" y="4543953"/>
            <a:ext cx="608175" cy="5128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2">
  <p:cSld name="Titre et corps 2">
    <p:spTree>
      <p:nvGrpSpPr>
        <p:cNvPr id="371" name="Shape 371"/>
        <p:cNvGrpSpPr/>
        <p:nvPr/>
      </p:nvGrpSpPr>
      <p:grpSpPr>
        <a:xfrm>
          <a:off x="0" y="0"/>
          <a:ext cx="0" cy="0"/>
          <a:chOff x="0" y="0"/>
          <a:chExt cx="0" cy="0"/>
        </a:xfrm>
      </p:grpSpPr>
      <p:sp>
        <p:nvSpPr>
          <p:cNvPr id="372" name="Google Shape;372;p49"/>
          <p:cNvSpPr/>
          <p:nvPr/>
        </p:nvSpPr>
        <p:spPr>
          <a:xfrm rot="5400000">
            <a:off x="-2224246" y="1889496"/>
            <a:ext cx="5951162" cy="1968039"/>
          </a:xfrm>
          <a:custGeom>
            <a:rect b="b" l="l" r="r" t="t"/>
            <a:pathLst>
              <a:path extrusionOk="0" h="3936078" w="11902323">
                <a:moveTo>
                  <a:pt x="0" y="0"/>
                </a:moveTo>
                <a:lnTo>
                  <a:pt x="11902322" y="0"/>
                </a:lnTo>
                <a:lnTo>
                  <a:pt x="11902322" y="3936078"/>
                </a:lnTo>
                <a:lnTo>
                  <a:pt x="0" y="3936078"/>
                </a:lnTo>
                <a:lnTo>
                  <a:pt x="0" y="0"/>
                </a:lnTo>
                <a:close/>
              </a:path>
            </a:pathLst>
          </a:custGeom>
          <a:blipFill rotWithShape="1">
            <a:blip r:embed="rId2">
              <a:alphaModFix/>
            </a:blip>
            <a:stretch>
              <a:fillRect b="0" l="0" r="0" t="0"/>
            </a:stretch>
          </a:blipFill>
          <a:ln>
            <a:noFill/>
          </a:ln>
        </p:spPr>
      </p:sp>
      <p:sp>
        <p:nvSpPr>
          <p:cNvPr id="373" name="Google Shape;37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74" name="Google Shape;374;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75" name="Google Shape;375;p49"/>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p:cSld name="Titre et corps 5">
    <p:spTree>
      <p:nvGrpSpPr>
        <p:cNvPr id="376" name="Shape 376"/>
        <p:cNvGrpSpPr/>
        <p:nvPr/>
      </p:nvGrpSpPr>
      <p:grpSpPr>
        <a:xfrm>
          <a:off x="0" y="0"/>
          <a:ext cx="0" cy="0"/>
          <a:chOff x="0" y="0"/>
          <a:chExt cx="0" cy="0"/>
        </a:xfrm>
      </p:grpSpPr>
      <p:sp>
        <p:nvSpPr>
          <p:cNvPr id="377" name="Google Shape;377;p50"/>
          <p:cNvSpPr/>
          <p:nvPr/>
        </p:nvSpPr>
        <p:spPr>
          <a:xfrm rot="5400000">
            <a:off x="-357119" y="-1982797"/>
            <a:ext cx="2998171" cy="3294693"/>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378" name="Google Shape;37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79" name="Google Shape;379;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80" name="Google Shape;380;p50"/>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p:cSld name="Titre et corps 5 1 1">
    <p:spTree>
      <p:nvGrpSpPr>
        <p:cNvPr id="381" name="Shape 381"/>
        <p:cNvGrpSpPr/>
        <p:nvPr/>
      </p:nvGrpSpPr>
      <p:grpSpPr>
        <a:xfrm>
          <a:off x="0" y="0"/>
          <a:ext cx="0" cy="0"/>
          <a:chOff x="0" y="0"/>
          <a:chExt cx="0" cy="0"/>
        </a:xfrm>
      </p:grpSpPr>
      <p:sp>
        <p:nvSpPr>
          <p:cNvPr id="382" name="Google Shape;38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83" name="Google Shape;383;p51"/>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384" name="Google Shape;384;p51"/>
          <p:cNvSpPr/>
          <p:nvPr/>
        </p:nvSpPr>
        <p:spPr>
          <a:xfrm>
            <a:off x="4194950" y="881500"/>
            <a:ext cx="5910757" cy="5032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1"/>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386" name="Google Shape;386;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87" name="Google Shape;387;p5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p:cSld name="Titre et corps 5 1 1 1">
    <p:spTree>
      <p:nvGrpSpPr>
        <p:cNvPr id="388" name="Shape 388"/>
        <p:cNvGrpSpPr/>
        <p:nvPr/>
      </p:nvGrpSpPr>
      <p:grpSpPr>
        <a:xfrm>
          <a:off x="0" y="0"/>
          <a:ext cx="0" cy="0"/>
          <a:chOff x="0" y="0"/>
          <a:chExt cx="0" cy="0"/>
        </a:xfrm>
      </p:grpSpPr>
      <p:sp>
        <p:nvSpPr>
          <p:cNvPr id="389" name="Google Shape;38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90" name="Google Shape;390;p52"/>
          <p:cNvSpPr/>
          <p:nvPr/>
        </p:nvSpPr>
        <p:spPr>
          <a:xfrm>
            <a:off x="-923212" y="1109538"/>
            <a:ext cx="5910757" cy="5032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92" name="Google Shape;392;p52"/>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1">
  <p:cSld name="Titre et corps 5 1 1 1 1">
    <p:spTree>
      <p:nvGrpSpPr>
        <p:cNvPr id="393" name="Shape 393"/>
        <p:cNvGrpSpPr/>
        <p:nvPr/>
      </p:nvGrpSpPr>
      <p:grpSpPr>
        <a:xfrm>
          <a:off x="0" y="0"/>
          <a:ext cx="0" cy="0"/>
          <a:chOff x="0" y="0"/>
          <a:chExt cx="0" cy="0"/>
        </a:xfrm>
      </p:grpSpPr>
      <p:sp>
        <p:nvSpPr>
          <p:cNvPr id="394" name="Google Shape;394;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395" name="Google Shape;395;p53"/>
          <p:cNvSpPr/>
          <p:nvPr/>
        </p:nvSpPr>
        <p:spPr>
          <a:xfrm rot="-274435">
            <a:off x="-993830" y="3310634"/>
            <a:ext cx="10975807" cy="5050940"/>
          </a:xfrm>
          <a:custGeom>
            <a:rect b="b" l="l" r="r" t="t"/>
            <a:pathLst>
              <a:path extrusionOk="0" h="10065584" w="21881704">
                <a:moveTo>
                  <a:pt x="0" y="0"/>
                </a:moveTo>
                <a:lnTo>
                  <a:pt x="21881704" y="0"/>
                </a:lnTo>
                <a:lnTo>
                  <a:pt x="21881704" y="10065584"/>
                </a:lnTo>
                <a:lnTo>
                  <a:pt x="0" y="10065584"/>
                </a:lnTo>
                <a:lnTo>
                  <a:pt x="0" y="0"/>
                </a:lnTo>
                <a:close/>
              </a:path>
            </a:pathLst>
          </a:custGeom>
          <a:blipFill rotWithShape="1">
            <a:blip r:embed="rId2">
              <a:alphaModFix/>
            </a:blip>
            <a:stretch>
              <a:fillRect b="0" l="0" r="0" t="0"/>
            </a:stretch>
          </a:blipFill>
          <a:ln>
            <a:noFill/>
          </a:ln>
        </p:spPr>
      </p:sp>
      <p:sp>
        <p:nvSpPr>
          <p:cNvPr id="396" name="Google Shape;396;p53"/>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397" name="Google Shape;397;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398" name="Google Shape;398;p53"/>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3">
  <p:cSld name="Titre et corps 5 1 1 1 3">
    <p:spTree>
      <p:nvGrpSpPr>
        <p:cNvPr id="399" name="Shape 399"/>
        <p:cNvGrpSpPr/>
        <p:nvPr/>
      </p:nvGrpSpPr>
      <p:grpSpPr>
        <a:xfrm>
          <a:off x="0" y="0"/>
          <a:ext cx="0" cy="0"/>
          <a:chOff x="0" y="0"/>
          <a:chExt cx="0" cy="0"/>
        </a:xfrm>
      </p:grpSpPr>
      <p:sp>
        <p:nvSpPr>
          <p:cNvPr id="400" name="Google Shape;400;p54"/>
          <p:cNvSpPr/>
          <p:nvPr/>
        </p:nvSpPr>
        <p:spPr>
          <a:xfrm>
            <a:off x="-2230730" y="-742246"/>
            <a:ext cx="6795790" cy="68262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02" name="Google Shape;402;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403" name="Google Shape;403;p54"/>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3 1">
  <p:cSld name="Titre et corps 5 1 1 1 3 1">
    <p:spTree>
      <p:nvGrpSpPr>
        <p:cNvPr id="404" name="Shape 404"/>
        <p:cNvGrpSpPr/>
        <p:nvPr/>
      </p:nvGrpSpPr>
      <p:grpSpPr>
        <a:xfrm>
          <a:off x="0" y="0"/>
          <a:ext cx="0" cy="0"/>
          <a:chOff x="0" y="0"/>
          <a:chExt cx="0" cy="0"/>
        </a:xfrm>
      </p:grpSpPr>
      <p:sp>
        <p:nvSpPr>
          <p:cNvPr id="405" name="Google Shape;405;p55"/>
          <p:cNvSpPr/>
          <p:nvPr/>
        </p:nvSpPr>
        <p:spPr>
          <a:xfrm>
            <a:off x="4324845" y="-381621"/>
            <a:ext cx="6795790" cy="68262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07" name="Google Shape;407;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408" name="Google Shape;408;p55"/>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
        <p:nvSpPr>
          <p:cNvPr id="409" name="Google Shape;409;p55"/>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410" name="Shape 410"/>
        <p:cNvGrpSpPr/>
        <p:nvPr/>
      </p:nvGrpSpPr>
      <p:grpSpPr>
        <a:xfrm>
          <a:off x="0" y="0"/>
          <a:ext cx="0" cy="0"/>
          <a:chOff x="0" y="0"/>
          <a:chExt cx="0" cy="0"/>
        </a:xfrm>
      </p:grpSpPr>
      <p:sp>
        <p:nvSpPr>
          <p:cNvPr id="411" name="Google Shape;411;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12" name="Google Shape;412;p56"/>
          <p:cNvSpPr/>
          <p:nvPr/>
        </p:nvSpPr>
        <p:spPr>
          <a:xfrm rot="3798423">
            <a:off x="-2711729" y="1499322"/>
            <a:ext cx="6462615" cy="2023727"/>
          </a:xfrm>
          <a:custGeom>
            <a:rect b="b" l="l" r="r" t="t"/>
            <a:pathLst>
              <a:path extrusionOk="0" h="4058426" w="12902509">
                <a:moveTo>
                  <a:pt x="0" y="0"/>
                </a:moveTo>
                <a:lnTo>
                  <a:pt x="12902510" y="0"/>
                </a:lnTo>
                <a:lnTo>
                  <a:pt x="12902510" y="4058425"/>
                </a:lnTo>
                <a:lnTo>
                  <a:pt x="0" y="4058425"/>
                </a:lnTo>
                <a:lnTo>
                  <a:pt x="0" y="0"/>
                </a:lnTo>
                <a:close/>
              </a:path>
            </a:pathLst>
          </a:custGeom>
          <a:blipFill rotWithShape="1">
            <a:blip r:embed="rId2">
              <a:alphaModFix/>
            </a:blip>
            <a:stretch>
              <a:fillRect b="0" l="0" r="0" t="0"/>
            </a:stretch>
          </a:blipFill>
          <a:ln>
            <a:noFill/>
          </a:ln>
        </p:spPr>
      </p:sp>
      <p:sp>
        <p:nvSpPr>
          <p:cNvPr id="413" name="Google Shape;413;p56"/>
          <p:cNvSpPr/>
          <p:nvPr/>
        </p:nvSpPr>
        <p:spPr>
          <a:xfrm rot="3798423">
            <a:off x="-130686" y="1536419"/>
            <a:ext cx="3655380" cy="1144659"/>
          </a:xfrm>
          <a:custGeom>
            <a:rect b="b" l="l" r="r" t="t"/>
            <a:pathLst>
              <a:path extrusionOk="0" h="2295524" w="7297909">
                <a:moveTo>
                  <a:pt x="0" y="0"/>
                </a:moveTo>
                <a:lnTo>
                  <a:pt x="7297909" y="0"/>
                </a:lnTo>
                <a:lnTo>
                  <a:pt x="7297909" y="2295524"/>
                </a:lnTo>
                <a:lnTo>
                  <a:pt x="0" y="229552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4" name="Shape 414"/>
        <p:cNvGrpSpPr/>
        <p:nvPr/>
      </p:nvGrpSpPr>
      <p:grpSpPr>
        <a:xfrm>
          <a:off x="0" y="0"/>
          <a:ext cx="0" cy="0"/>
          <a:chOff x="0" y="0"/>
          <a:chExt cx="0" cy="0"/>
        </a:xfrm>
      </p:grpSpPr>
      <p:sp>
        <p:nvSpPr>
          <p:cNvPr id="415" name="Google Shape;415;p5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16" name="Google Shape;416;p5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17" name="Google Shape;41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418" name="Shape 418"/>
        <p:cNvGrpSpPr/>
        <p:nvPr/>
      </p:nvGrpSpPr>
      <p:grpSpPr>
        <a:xfrm>
          <a:off x="0" y="0"/>
          <a:ext cx="0" cy="0"/>
          <a:chOff x="0" y="0"/>
          <a:chExt cx="0" cy="0"/>
        </a:xfrm>
      </p:grpSpPr>
      <p:sp>
        <p:nvSpPr>
          <p:cNvPr id="419" name="Google Shape;419;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55" name="Shape 55"/>
        <p:cNvGrpSpPr/>
        <p:nvPr/>
      </p:nvGrpSpPr>
      <p:grpSpPr>
        <a:xfrm>
          <a:off x="0" y="0"/>
          <a:ext cx="0" cy="0"/>
          <a:chOff x="0" y="0"/>
          <a:chExt cx="0" cy="0"/>
        </a:xfrm>
      </p:grpSpPr>
      <p:sp>
        <p:nvSpPr>
          <p:cNvPr id="56" name="Google Shape;56;g34e20f5b708_2_34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7" name="Google Shape;57;g34e20f5b708_2_34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8" name="Google Shape;58;g34e20f5b708_2_3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spTree>
      <p:nvGrpSpPr>
        <p:cNvPr id="420" name="Shape 420"/>
        <p:cNvGrpSpPr/>
        <p:nvPr/>
      </p:nvGrpSpPr>
      <p:grpSpPr>
        <a:xfrm>
          <a:off x="0" y="0"/>
          <a:ext cx="0" cy="0"/>
          <a:chOff x="0" y="0"/>
          <a:chExt cx="0" cy="0"/>
        </a:xfrm>
      </p:grpSpPr>
      <p:sp>
        <p:nvSpPr>
          <p:cNvPr id="421" name="Google Shape;421;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
  <p:cSld name="BLANK_1">
    <p:spTree>
      <p:nvGrpSpPr>
        <p:cNvPr id="422" name="Shape 422"/>
        <p:cNvGrpSpPr/>
        <p:nvPr/>
      </p:nvGrpSpPr>
      <p:grpSpPr>
        <a:xfrm>
          <a:off x="0" y="0"/>
          <a:ext cx="0" cy="0"/>
          <a:chOff x="0" y="0"/>
          <a:chExt cx="0" cy="0"/>
        </a:xfrm>
      </p:grpSpPr>
      <p:sp>
        <p:nvSpPr>
          <p:cNvPr id="423" name="Google Shape;423;g34e20f5b708_2_4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5 1 1 1 1 1">
  <p:cSld name="ONE_COLUMN_TEXT_1_4_5_1_1_1_1">
    <p:spTree>
      <p:nvGrpSpPr>
        <p:cNvPr id="424" name="Shape 424"/>
        <p:cNvGrpSpPr/>
        <p:nvPr/>
      </p:nvGrpSpPr>
      <p:grpSpPr>
        <a:xfrm>
          <a:off x="0" y="0"/>
          <a:ext cx="0" cy="0"/>
          <a:chOff x="0" y="0"/>
          <a:chExt cx="0" cy="0"/>
        </a:xfrm>
      </p:grpSpPr>
      <p:sp>
        <p:nvSpPr>
          <p:cNvPr id="425" name="Google Shape;425;g34e6abbe1a9_0_5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426" name="Google Shape;426;g34e6abbe1a9_0_581"/>
          <p:cNvSpPr/>
          <p:nvPr/>
        </p:nvSpPr>
        <p:spPr>
          <a:xfrm rot="-274435">
            <a:off x="-993830" y="3310634"/>
            <a:ext cx="10975807" cy="5050940"/>
          </a:xfrm>
          <a:custGeom>
            <a:rect b="b" l="l" r="r" t="t"/>
            <a:pathLst>
              <a:path extrusionOk="0" h="10065584" w="21881704">
                <a:moveTo>
                  <a:pt x="0" y="0"/>
                </a:moveTo>
                <a:lnTo>
                  <a:pt x="21881704" y="0"/>
                </a:lnTo>
                <a:lnTo>
                  <a:pt x="21881704" y="10065584"/>
                </a:lnTo>
                <a:lnTo>
                  <a:pt x="0" y="10065584"/>
                </a:lnTo>
                <a:lnTo>
                  <a:pt x="0" y="0"/>
                </a:lnTo>
                <a:close/>
              </a:path>
            </a:pathLst>
          </a:custGeom>
          <a:blipFill rotWithShape="1">
            <a:blip r:embed="rId2">
              <a:alphaModFix/>
            </a:blip>
            <a:stretch>
              <a:fillRect b="0" l="0" r="0" t="0"/>
            </a:stretch>
          </a:blipFill>
          <a:ln>
            <a:noFill/>
          </a:ln>
        </p:spPr>
      </p:sp>
      <p:sp>
        <p:nvSpPr>
          <p:cNvPr id="427" name="Google Shape;427;g34e6abbe1a9_0_581"/>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3">
              <a:alphaModFix/>
            </a:blip>
            <a:stretch>
              <a:fillRect b="0" l="0" r="0" t="0"/>
            </a:stretch>
          </a:blipFill>
          <a:ln>
            <a:noFill/>
          </a:ln>
        </p:spPr>
      </p:sp>
      <p:sp>
        <p:nvSpPr>
          <p:cNvPr id="428" name="Google Shape;428;g34e6abbe1a9_0_58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120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1200"/>
              </a:spcBef>
              <a:spcAft>
                <a:spcPts val="120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429" name="Google Shape;429;g34e6abbe1a9_0_58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p:cSld name="ONE_COLUMN_TEXT">
    <p:spTree>
      <p:nvGrpSpPr>
        <p:cNvPr id="59" name="Shape 59"/>
        <p:cNvGrpSpPr/>
        <p:nvPr/>
      </p:nvGrpSpPr>
      <p:grpSpPr>
        <a:xfrm>
          <a:off x="0" y="0"/>
          <a:ext cx="0" cy="0"/>
          <a:chOff x="0" y="0"/>
          <a:chExt cx="0" cy="0"/>
        </a:xfrm>
      </p:grpSpPr>
      <p:sp>
        <p:nvSpPr>
          <p:cNvPr id="60" name="Google Shape;60;g2c796662450_0_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61" name="Google Shape;61;g2c796662450_0_109"/>
          <p:cNvSpPr/>
          <p:nvPr/>
        </p:nvSpPr>
        <p:spPr>
          <a:xfrm rot="10800000">
            <a:off x="6372715" y="-1141275"/>
            <a:ext cx="3013237" cy="3311250"/>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62" name="Google Shape;62;g2c796662450_0_1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63" name="Google Shape;63;g2c796662450_0_109"/>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5">
  <p:cSld name="BLANK_5">
    <p:spTree>
      <p:nvGrpSpPr>
        <p:cNvPr id="64" name="Shape 64"/>
        <p:cNvGrpSpPr/>
        <p:nvPr/>
      </p:nvGrpSpPr>
      <p:grpSpPr>
        <a:xfrm>
          <a:off x="0" y="0"/>
          <a:ext cx="0" cy="0"/>
          <a:chOff x="0" y="0"/>
          <a:chExt cx="0" cy="0"/>
        </a:xfrm>
      </p:grpSpPr>
      <p:sp>
        <p:nvSpPr>
          <p:cNvPr id="65" name="Google Shape;65;g34e20f5b708_2_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s chapitre" type="titleOnly">
  <p:cSld name="TITLE_ONLY">
    <p:spTree>
      <p:nvGrpSpPr>
        <p:cNvPr id="66" name="Shape 66"/>
        <p:cNvGrpSpPr/>
        <p:nvPr/>
      </p:nvGrpSpPr>
      <p:grpSpPr>
        <a:xfrm>
          <a:off x="0" y="0"/>
          <a:ext cx="0" cy="0"/>
          <a:chOff x="0" y="0"/>
          <a:chExt cx="0" cy="0"/>
        </a:xfrm>
      </p:grpSpPr>
      <p:sp>
        <p:nvSpPr>
          <p:cNvPr id="67" name="Google Shape;67;g2c796662450_0_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68" name="Google Shape;68;g2c796662450_0_91"/>
          <p:cNvSpPr/>
          <p:nvPr/>
        </p:nvSpPr>
        <p:spPr>
          <a:xfrm rot="5400000">
            <a:off x="5041938" y="3768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69" name="Google Shape;69;g2c796662450_0_91"/>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70" name="Google Shape;70;g2c796662450_0_91"/>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71" name="Google Shape;71;g2c796662450_0_91"/>
          <p:cNvSpPr/>
          <p:nvPr/>
        </p:nvSpPr>
        <p:spPr>
          <a:xfrm rot="-3064347">
            <a:off x="-1772568" y="775920"/>
            <a:ext cx="5139728" cy="5139728"/>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72" name="Google Shape;72;g2c796662450_0_91"/>
          <p:cNvSpPr/>
          <p:nvPr/>
        </p:nvSpPr>
        <p:spPr>
          <a:xfrm rot="-2493740">
            <a:off x="-3493013" y="3361927"/>
            <a:ext cx="5603078" cy="1762423"/>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73" name="Google Shape;73;g2c796662450_0_91"/>
          <p:cNvSpPr/>
          <p:nvPr/>
        </p:nvSpPr>
        <p:spPr>
          <a:xfrm rot="-2493740">
            <a:off x="-1867135" y="4694970"/>
            <a:ext cx="3169209" cy="996860"/>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pic>
        <p:nvPicPr>
          <p:cNvPr id="74" name="Google Shape;74;g2c796662450_0_91"/>
          <p:cNvPicPr preferRelativeResize="0"/>
          <p:nvPr/>
        </p:nvPicPr>
        <p:blipFill rotWithShape="1">
          <a:blip r:embed="rId5">
            <a:alphaModFix/>
          </a:blip>
          <a:srcRect b="0" l="0" r="0" t="0"/>
          <a:stretch/>
        </p:blipFill>
        <p:spPr>
          <a:xfrm>
            <a:off x="2374942" y="1928725"/>
            <a:ext cx="4394122" cy="2572526"/>
          </a:xfrm>
          <a:prstGeom prst="rect">
            <a:avLst/>
          </a:prstGeom>
          <a:noFill/>
          <a:ln>
            <a:noFill/>
          </a:ln>
        </p:spPr>
      </p:pic>
      <p:sp>
        <p:nvSpPr>
          <p:cNvPr id="75" name="Google Shape;75;g2c796662450_0_91"/>
          <p:cNvSpPr txBox="1"/>
          <p:nvPr>
            <p:ph type="title"/>
          </p:nvPr>
        </p:nvSpPr>
        <p:spPr>
          <a:xfrm>
            <a:off x="2097000" y="897925"/>
            <a:ext cx="4950000" cy="784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b="0"/>
            </a:lvl1pPr>
            <a:lvl2pPr lvl="1" algn="ctr">
              <a:lnSpc>
                <a:spcPct val="100000"/>
              </a:lnSpc>
              <a:spcBef>
                <a:spcPts val="0"/>
              </a:spcBef>
              <a:spcAft>
                <a:spcPts val="0"/>
              </a:spcAft>
              <a:buSzPts val="2400"/>
              <a:buNone/>
              <a:defRPr b="0"/>
            </a:lvl2pPr>
            <a:lvl3pPr lvl="2" algn="ctr">
              <a:lnSpc>
                <a:spcPct val="100000"/>
              </a:lnSpc>
              <a:spcBef>
                <a:spcPts val="0"/>
              </a:spcBef>
              <a:spcAft>
                <a:spcPts val="0"/>
              </a:spcAft>
              <a:buSzPts val="2400"/>
              <a:buNone/>
              <a:defRPr b="0"/>
            </a:lvl3pPr>
            <a:lvl4pPr lvl="3" algn="ctr">
              <a:lnSpc>
                <a:spcPct val="100000"/>
              </a:lnSpc>
              <a:spcBef>
                <a:spcPts val="0"/>
              </a:spcBef>
              <a:spcAft>
                <a:spcPts val="0"/>
              </a:spcAft>
              <a:buSzPts val="2400"/>
              <a:buNone/>
              <a:defRPr b="0"/>
            </a:lvl4pPr>
            <a:lvl5pPr lvl="4" algn="ctr">
              <a:lnSpc>
                <a:spcPct val="100000"/>
              </a:lnSpc>
              <a:spcBef>
                <a:spcPts val="0"/>
              </a:spcBef>
              <a:spcAft>
                <a:spcPts val="0"/>
              </a:spcAft>
              <a:buSzPts val="2400"/>
              <a:buNone/>
              <a:defRPr b="0"/>
            </a:lvl5pPr>
            <a:lvl6pPr lvl="5" algn="ctr">
              <a:lnSpc>
                <a:spcPct val="100000"/>
              </a:lnSpc>
              <a:spcBef>
                <a:spcPts val="0"/>
              </a:spcBef>
              <a:spcAft>
                <a:spcPts val="0"/>
              </a:spcAft>
              <a:buSzPts val="2400"/>
              <a:buNone/>
              <a:defRPr b="0"/>
            </a:lvl6pPr>
            <a:lvl7pPr lvl="6" algn="ctr">
              <a:lnSpc>
                <a:spcPct val="100000"/>
              </a:lnSpc>
              <a:spcBef>
                <a:spcPts val="0"/>
              </a:spcBef>
              <a:spcAft>
                <a:spcPts val="0"/>
              </a:spcAft>
              <a:buSzPts val="2400"/>
              <a:buNone/>
              <a:defRPr b="0"/>
            </a:lvl7pPr>
            <a:lvl8pPr lvl="7" algn="ctr">
              <a:lnSpc>
                <a:spcPct val="100000"/>
              </a:lnSpc>
              <a:spcBef>
                <a:spcPts val="0"/>
              </a:spcBef>
              <a:spcAft>
                <a:spcPts val="0"/>
              </a:spcAft>
              <a:buSzPts val="2400"/>
              <a:buNone/>
              <a:defRPr b="0"/>
            </a:lvl8pPr>
            <a:lvl9pPr lvl="8" algn="ctr">
              <a:lnSpc>
                <a:spcPct val="100000"/>
              </a:lnSpc>
              <a:spcBef>
                <a:spcPts val="0"/>
              </a:spcBef>
              <a:spcAft>
                <a:spcPts val="0"/>
              </a:spcAft>
              <a:buSzPts val="2400"/>
              <a:buNone/>
              <a:defRPr b="0"/>
            </a:lvl9pPr>
          </a:lstStyle>
          <a:p/>
        </p:txBody>
      </p:sp>
      <p:sp>
        <p:nvSpPr>
          <p:cNvPr id="76" name="Google Shape;76;g2c796662450_0_91"/>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theme" Target="../theme/theme1.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image" Target="../media/image19.png"/><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1" Type="http://schemas.openxmlformats.org/officeDocument/2006/relationships/slideLayout" Target="../slideLayouts/slideLayout59.xml"/><Relationship Id="rId30" Type="http://schemas.openxmlformats.org/officeDocument/2006/relationships/slideLayout" Target="../slideLayouts/slideLayout58.xml"/><Relationship Id="rId11" Type="http://schemas.openxmlformats.org/officeDocument/2006/relationships/slideLayout" Target="../slideLayouts/slideLayout39.xml"/><Relationship Id="rId33" Type="http://schemas.openxmlformats.org/officeDocument/2006/relationships/slideLayout" Target="../slideLayouts/slideLayout61.xml"/><Relationship Id="rId10" Type="http://schemas.openxmlformats.org/officeDocument/2006/relationships/slideLayout" Target="../slideLayouts/slideLayout38.xml"/><Relationship Id="rId32" Type="http://schemas.openxmlformats.org/officeDocument/2006/relationships/slideLayout" Target="../slideLayouts/slideLayout60.xml"/><Relationship Id="rId13" Type="http://schemas.openxmlformats.org/officeDocument/2006/relationships/slideLayout" Target="../slideLayouts/slideLayout41.xml"/><Relationship Id="rId35" Type="http://schemas.openxmlformats.org/officeDocument/2006/relationships/theme" Target="../theme/theme3.xml"/><Relationship Id="rId12" Type="http://schemas.openxmlformats.org/officeDocument/2006/relationships/slideLayout" Target="../slideLayouts/slideLayout40.xml"/><Relationship Id="rId34" Type="http://schemas.openxmlformats.org/officeDocument/2006/relationships/slideLayout" Target="../slideLayouts/slideLayout62.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c796662450_0_30"/>
          <p:cNvSpPr txBox="1"/>
          <p:nvPr>
            <p:ph type="title"/>
          </p:nvPr>
        </p:nvSpPr>
        <p:spPr>
          <a:xfrm>
            <a:off x="311700" y="21170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1pPr>
            <a:lvl2pPr lvl="1"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2pPr>
            <a:lvl3pPr lvl="2"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3pPr>
            <a:lvl4pPr lvl="3"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4pPr>
            <a:lvl5pPr lvl="4"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5pPr>
            <a:lvl6pPr lvl="5"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6pPr>
            <a:lvl7pPr lvl="6"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7pPr>
            <a:lvl8pPr lvl="7"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8pPr>
            <a:lvl9pPr lvl="8"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9pPr>
          </a:lstStyle>
          <a:p/>
        </p:txBody>
      </p:sp>
      <p:sp>
        <p:nvSpPr>
          <p:cNvPr id="7" name="Google Shape;7;g2c796662450_0_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1E2253"/>
              </a:buClr>
              <a:buSzPts val="1800"/>
              <a:buFont typeface="Raleway"/>
              <a:buChar char="●"/>
              <a:defRPr b="0" i="0" sz="1800" u="none" cap="none" strike="noStrike">
                <a:solidFill>
                  <a:srgbClr val="1E2253"/>
                </a:solidFill>
                <a:latin typeface="Raleway"/>
                <a:ea typeface="Raleway"/>
                <a:cs typeface="Raleway"/>
                <a:sym typeface="Raleway"/>
              </a:defRPr>
            </a:lvl1pPr>
            <a:lvl2pPr indent="-317500" lvl="1" marL="9144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2pPr>
            <a:lvl3pPr indent="-317500" lvl="2" marL="13716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3pPr>
            <a:lvl4pPr indent="-317500" lvl="3" marL="18288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4pPr>
            <a:lvl5pPr indent="-317500" lvl="4" marL="22860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5pPr>
            <a:lvl6pPr indent="-317500" lvl="5" marL="27432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6pPr>
            <a:lvl7pPr indent="-317500" lvl="6" marL="32004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7pPr>
            <a:lvl8pPr indent="-317500" lvl="7" marL="36576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8pPr>
            <a:lvl9pPr indent="-317500" lvl="8" marL="41148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9pPr>
          </a:lstStyle>
          <a:p/>
        </p:txBody>
      </p:sp>
      <p:sp>
        <p:nvSpPr>
          <p:cNvPr id="8" name="Google Shape;8;g2c796662450_0_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9" name="Google Shape;9;g2c796662450_0_30"/>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1">
              <a:alphaModFix/>
            </a:blip>
            <a:stretch>
              <a:fillRect b="0" l="0" r="0" t="0"/>
            </a:stretch>
          </a:blipFill>
          <a:ln>
            <a:noFill/>
          </a:ln>
        </p:spPr>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27"/>
          <p:cNvSpPr txBox="1"/>
          <p:nvPr>
            <p:ph type="title"/>
          </p:nvPr>
        </p:nvSpPr>
        <p:spPr>
          <a:xfrm>
            <a:off x="311700" y="21170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1pPr>
            <a:lvl2pPr lvl="1"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2pPr>
            <a:lvl3pPr lvl="2"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3pPr>
            <a:lvl4pPr lvl="3"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4pPr>
            <a:lvl5pPr lvl="4"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5pPr>
            <a:lvl6pPr lvl="5"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6pPr>
            <a:lvl7pPr lvl="6"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7pPr>
            <a:lvl8pPr lvl="7"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8pPr>
            <a:lvl9pPr lvl="8" marR="0" rtl="0" algn="l">
              <a:lnSpc>
                <a:spcPct val="100000"/>
              </a:lnSpc>
              <a:spcBef>
                <a:spcPts val="0"/>
              </a:spcBef>
              <a:spcAft>
                <a:spcPts val="0"/>
              </a:spcAft>
              <a:buClr>
                <a:srgbClr val="051934"/>
              </a:buClr>
              <a:buSzPts val="2400"/>
              <a:buFont typeface="Raleway"/>
              <a:buNone/>
              <a:defRPr b="1" i="0" sz="2400" u="none" cap="none" strike="noStrike">
                <a:solidFill>
                  <a:srgbClr val="051934"/>
                </a:solidFill>
                <a:latin typeface="Raleway"/>
                <a:ea typeface="Raleway"/>
                <a:cs typeface="Raleway"/>
                <a:sym typeface="Raleway"/>
              </a:defRPr>
            </a:lvl9pPr>
          </a:lstStyle>
          <a:p/>
        </p:txBody>
      </p:sp>
      <p:sp>
        <p:nvSpPr>
          <p:cNvPr id="207" name="Google Shape;20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1E2253"/>
              </a:buClr>
              <a:buSzPts val="1800"/>
              <a:buFont typeface="Raleway"/>
              <a:buChar char="●"/>
              <a:defRPr b="0" i="0" sz="1800" u="none" cap="none" strike="noStrike">
                <a:solidFill>
                  <a:srgbClr val="1E2253"/>
                </a:solidFill>
                <a:latin typeface="Raleway"/>
                <a:ea typeface="Raleway"/>
                <a:cs typeface="Raleway"/>
                <a:sym typeface="Raleway"/>
              </a:defRPr>
            </a:lvl1pPr>
            <a:lvl2pPr indent="-317500" lvl="1" marL="9144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2pPr>
            <a:lvl3pPr indent="-317500" lvl="2" marL="13716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3pPr>
            <a:lvl4pPr indent="-317500" lvl="3" marL="18288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4pPr>
            <a:lvl5pPr indent="-317500" lvl="4" marL="22860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5pPr>
            <a:lvl6pPr indent="-317500" lvl="5" marL="27432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6pPr>
            <a:lvl7pPr indent="-317500" lvl="6" marL="32004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7pPr>
            <a:lvl8pPr indent="-317500" lvl="7" marL="36576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8pPr>
            <a:lvl9pPr indent="-317500" lvl="8" marL="4114800" marR="0" rtl="0" algn="l">
              <a:lnSpc>
                <a:spcPct val="115000"/>
              </a:lnSpc>
              <a:spcBef>
                <a:spcPts val="0"/>
              </a:spcBef>
              <a:spcAft>
                <a:spcPts val="0"/>
              </a:spcAft>
              <a:buClr>
                <a:srgbClr val="1E2253"/>
              </a:buClr>
              <a:buSzPts val="1400"/>
              <a:buFont typeface="Raleway"/>
              <a:buChar char="■"/>
              <a:defRPr b="0" i="0" sz="1400" u="none" cap="none" strike="noStrike">
                <a:solidFill>
                  <a:srgbClr val="1E2253"/>
                </a:solidFill>
                <a:latin typeface="Raleway"/>
                <a:ea typeface="Raleway"/>
                <a:cs typeface="Raleway"/>
                <a:sym typeface="Raleway"/>
              </a:defRPr>
            </a:lvl9pPr>
          </a:lstStyle>
          <a:p/>
        </p:txBody>
      </p:sp>
      <p:sp>
        <p:nvSpPr>
          <p:cNvPr id="208" name="Google Shape;20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209" name="Google Shape;209;p27"/>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1">
              <a:alphaModFix/>
            </a:blip>
            <a:stretch>
              <a:fillRect b="0" l="0" r="0" t="0"/>
            </a:stretch>
          </a:blipFill>
          <a:ln>
            <a:noFill/>
          </a:ln>
        </p:spPr>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40" Type="http://schemas.openxmlformats.org/officeDocument/2006/relationships/hyperlink" Target="http://www.youtube.com/watch?v=m2v2nPf9Gqg" TargetMode="External"/><Relationship Id="rId20" Type="http://schemas.openxmlformats.org/officeDocument/2006/relationships/image" Target="../media/image85.png"/><Relationship Id="rId42" Type="http://schemas.openxmlformats.org/officeDocument/2006/relationships/hyperlink" Target="https://mapandmatch.com/wp-content/uploads/2025/04/MagRH29_removed_removed.pdf" TargetMode="External"/><Relationship Id="rId41" Type="http://schemas.openxmlformats.org/officeDocument/2006/relationships/image" Target="../media/image86.jpg"/><Relationship Id="rId22" Type="http://schemas.openxmlformats.org/officeDocument/2006/relationships/image" Target="../media/image80.png"/><Relationship Id="rId21" Type="http://schemas.openxmlformats.org/officeDocument/2006/relationships/hyperlink" Target="https://www.docaufutur.fr/2020/04/09/map-match-une-nouvelle-solution-manageriale-pour-dynamiser-les-performances-des-equipes/" TargetMode="External"/><Relationship Id="rId24" Type="http://schemas.openxmlformats.org/officeDocument/2006/relationships/image" Target="../media/image77.png"/><Relationship Id="rId23" Type="http://schemas.openxmlformats.org/officeDocument/2006/relationships/hyperlink" Target="https://medium.com/@123entreprendre/c-a-p-sur-lavenir-collaboratif-a1b7983d5ec5" TargetMode="External"/><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74.png"/><Relationship Id="rId4" Type="http://schemas.openxmlformats.org/officeDocument/2006/relationships/hyperlink" Target="https://www.youtube.com/watch?v=1OpslLoJaJM" TargetMode="External"/><Relationship Id="rId9" Type="http://schemas.openxmlformats.org/officeDocument/2006/relationships/hyperlink" Target="https://www.esteval.fr/article.23847.une-solution-pour-dynamiser-les-performances-des-equipes" TargetMode="External"/><Relationship Id="rId26" Type="http://schemas.openxmlformats.org/officeDocument/2006/relationships/image" Target="../media/image81.png"/><Relationship Id="rId25" Type="http://schemas.openxmlformats.org/officeDocument/2006/relationships/hyperlink" Target="https://www.rhmatin.com/qvt/motivation-engagement/map-match-les-talents-innes-sont-peu-exploites-en-entreprise.html" TargetMode="External"/><Relationship Id="rId28" Type="http://schemas.openxmlformats.org/officeDocument/2006/relationships/image" Target="../media/image79.png"/><Relationship Id="rId27" Type="http://schemas.openxmlformats.org/officeDocument/2006/relationships/hyperlink" Target="https://www.youtube.com/watch?v=m2v2nPf9Gqg&amp;t=0s" TargetMode="External"/><Relationship Id="rId5" Type="http://schemas.openxmlformats.org/officeDocument/2006/relationships/hyperlink" Target="https://mapandmatch.com/wp-content/uploads/2024/05/Copie-de-03-magazine-scaled.jpg" TargetMode="External"/><Relationship Id="rId6" Type="http://schemas.openxmlformats.org/officeDocument/2006/relationships/hyperlink" Target="https://www.docaufutur.fr/2020/04/09/map-match-une-nouvelle-solution-manageriale-pour-dynamiser-les-performances-des-equipes/" TargetMode="External"/><Relationship Id="rId29" Type="http://schemas.openxmlformats.org/officeDocument/2006/relationships/hyperlink" Target="https://mapandmatch.com/wp-content/uploads/2024/05/Article-Figaro-1.jpeg" TargetMode="External"/><Relationship Id="rId7" Type="http://schemas.openxmlformats.org/officeDocument/2006/relationships/hyperlink" Target="https://medium.com/@123entreprendre/c-a-p-sur-lavenir-collaboratif-a1b7983d5ec5" TargetMode="External"/><Relationship Id="rId8" Type="http://schemas.openxmlformats.org/officeDocument/2006/relationships/hyperlink" Target="https://www.rhmatin.com/qvt/motivation-engagement/map-match-les-talents-innes-sont-peu-exploites-en-entreprise.html" TargetMode="External"/><Relationship Id="rId31" Type="http://schemas.openxmlformats.org/officeDocument/2006/relationships/hyperlink" Target="https://mapandmatch.com/wp-content/uploads/2024/01/MagRH25-1.pdf" TargetMode="External"/><Relationship Id="rId30" Type="http://schemas.openxmlformats.org/officeDocument/2006/relationships/image" Target="../media/image82.png"/><Relationship Id="rId11" Type="http://schemas.openxmlformats.org/officeDocument/2006/relationships/hyperlink" Target="https://www.youtube.com/watch?v=CwS3vm3MkaU&amp;t=9s&amp;ab_channel=4vents-Mod%C3%A9rateur2" TargetMode="External"/><Relationship Id="rId33" Type="http://schemas.openxmlformats.org/officeDocument/2006/relationships/hyperlink" Target="https://mapandmatch.com/wp-content/uploads/2024/05/mm_Entreprendre-.pdf" TargetMode="External"/><Relationship Id="rId10" Type="http://schemas.openxmlformats.org/officeDocument/2006/relationships/hyperlink" Target="https://www.usinenouvelle.com/article/le-pitch-du-lundi-decouvrez-la-start-up-map-match-pour-avoir-des-equipes-plus-efficaces.N1054679" TargetMode="External"/><Relationship Id="rId32" Type="http://schemas.openxmlformats.org/officeDocument/2006/relationships/image" Target="../media/image83.png"/><Relationship Id="rId13" Type="http://schemas.openxmlformats.org/officeDocument/2006/relationships/hyperlink" Target="https://mapandmatch.com/wp-content/uploads/2024/01/MagRH25-1.pdf" TargetMode="External"/><Relationship Id="rId35" Type="http://schemas.openxmlformats.org/officeDocument/2006/relationships/hyperlink" Target="https://www.esteval.fr/article.23847.une-solution-pour-dynamiser-les-performances-des-equipes" TargetMode="External"/><Relationship Id="rId12" Type="http://schemas.openxmlformats.org/officeDocument/2006/relationships/hyperlink" Target="https://www.youtube.com/watch?v=m2v2nPf9Gqg&amp;t=0s" TargetMode="External"/><Relationship Id="rId34" Type="http://schemas.openxmlformats.org/officeDocument/2006/relationships/image" Target="../media/image84.png"/><Relationship Id="rId15" Type="http://schemas.openxmlformats.org/officeDocument/2006/relationships/hyperlink" Target="https://mapandmatch.com/wp-content/uploads/2024/05/Article-Figaro-1.jpeg" TargetMode="External"/><Relationship Id="rId37" Type="http://schemas.openxmlformats.org/officeDocument/2006/relationships/image" Target="../media/image96.png"/><Relationship Id="rId14" Type="http://schemas.openxmlformats.org/officeDocument/2006/relationships/hyperlink" Target="https://mapandmatch.com/wp-content/uploads/2024/05/mm_Entreprendre-.pdf" TargetMode="External"/><Relationship Id="rId36" Type="http://schemas.openxmlformats.org/officeDocument/2006/relationships/image" Target="../media/image88.png"/><Relationship Id="rId17" Type="http://schemas.openxmlformats.org/officeDocument/2006/relationships/hyperlink" Target="https://www.youtube.com/watch?v=1OpslLoJaJM" TargetMode="External"/><Relationship Id="rId39" Type="http://schemas.openxmlformats.org/officeDocument/2006/relationships/image" Target="../media/image89.png"/><Relationship Id="rId16" Type="http://schemas.openxmlformats.org/officeDocument/2006/relationships/hyperlink" Target="https://mapandmatch.com/wp-content/uploads/2025/04/MagRH29_removed_removed.pdf" TargetMode="External"/><Relationship Id="rId38" Type="http://schemas.openxmlformats.org/officeDocument/2006/relationships/image" Target="../media/image98.png"/><Relationship Id="rId19" Type="http://schemas.openxmlformats.org/officeDocument/2006/relationships/hyperlink" Target="https://mapandmatch.com/wp-content/uploads/2024/05/Copie-de-03-magazine-scaled.jpg" TargetMode="External"/><Relationship Id="rId18"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7.png"/><Relationship Id="rId4"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93.png"/><Relationship Id="rId7" Type="http://schemas.openxmlformats.org/officeDocument/2006/relationships/image" Target="../media/image9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36.png"/><Relationship Id="rId5" Type="http://schemas.openxmlformats.org/officeDocument/2006/relationships/image" Target="../media/image19.png"/><Relationship Id="rId6" Type="http://schemas.openxmlformats.org/officeDocument/2006/relationships/image" Target="../media/image37.png"/><Relationship Id="rId7" Type="http://schemas.openxmlformats.org/officeDocument/2006/relationships/image" Target="../media/image33.png"/><Relationship Id="rId8" Type="http://schemas.openxmlformats.org/officeDocument/2006/relationships/image" Target="../media/image35.png"/><Relationship Id="rId11" Type="http://schemas.openxmlformats.org/officeDocument/2006/relationships/image" Target="../media/image38.png"/><Relationship Id="rId10" Type="http://schemas.openxmlformats.org/officeDocument/2006/relationships/image" Target="../media/image40.png"/><Relationship Id="rId13" Type="http://schemas.openxmlformats.org/officeDocument/2006/relationships/image" Target="../media/image44.png"/><Relationship Id="rId12" Type="http://schemas.openxmlformats.org/officeDocument/2006/relationships/image" Target="../media/image39.png"/><Relationship Id="rId15" Type="http://schemas.openxmlformats.org/officeDocument/2006/relationships/image" Target="../media/image49.png"/><Relationship Id="rId14" Type="http://schemas.openxmlformats.org/officeDocument/2006/relationships/image" Target="../media/image42.png"/><Relationship Id="rId17" Type="http://schemas.openxmlformats.org/officeDocument/2006/relationships/image" Target="../media/image51.png"/><Relationship Id="rId16" Type="http://schemas.openxmlformats.org/officeDocument/2006/relationships/image" Target="../media/image47.png"/><Relationship Id="rId18"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65.png"/><Relationship Id="rId5" Type="http://schemas.openxmlformats.org/officeDocument/2006/relationships/image" Target="../media/image41.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61.png"/><Relationship Id="rId10"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8.png"/><Relationship Id="rId4" Type="http://schemas.openxmlformats.org/officeDocument/2006/relationships/image" Target="../media/image41.png"/><Relationship Id="rId5" Type="http://schemas.openxmlformats.org/officeDocument/2006/relationships/image" Target="../media/image54.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53.png"/><Relationship Id="rId5" Type="http://schemas.openxmlformats.org/officeDocument/2006/relationships/image" Target="../media/image59.png"/><Relationship Id="rId6" Type="http://schemas.openxmlformats.org/officeDocument/2006/relationships/image" Target="../media/image9.png"/><Relationship Id="rId7"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60.jpg"/><Relationship Id="rId9" Type="http://schemas.openxmlformats.org/officeDocument/2006/relationships/image" Target="../media/image66.jpg"/><Relationship Id="rId5" Type="http://schemas.openxmlformats.org/officeDocument/2006/relationships/image" Target="../media/image63.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67.png"/><Relationship Id="rId11" Type="http://schemas.openxmlformats.org/officeDocument/2006/relationships/image" Target="../media/image19.png"/><Relationship Id="rId10"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73.jpg"/><Relationship Id="rId9" Type="http://schemas.openxmlformats.org/officeDocument/2006/relationships/image" Target="../media/image9.png"/><Relationship Id="rId5" Type="http://schemas.openxmlformats.org/officeDocument/2006/relationships/image" Target="../media/image76.jpg"/><Relationship Id="rId6" Type="http://schemas.openxmlformats.org/officeDocument/2006/relationships/image" Target="../media/image71.png"/><Relationship Id="rId7" Type="http://schemas.openxmlformats.org/officeDocument/2006/relationships/image" Target="../media/image75.jpg"/><Relationship Id="rId8" Type="http://schemas.openxmlformats.org/officeDocument/2006/relationships/image" Target="../media/image69.png"/><Relationship Id="rId10"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4cd4403e24_0_10"/>
          <p:cNvSpPr txBox="1"/>
          <p:nvPr/>
        </p:nvSpPr>
        <p:spPr>
          <a:xfrm>
            <a:off x="970800" y="440691"/>
            <a:ext cx="7202400" cy="2007000"/>
          </a:xfrm>
          <a:prstGeom prst="rect">
            <a:avLst/>
          </a:prstGeom>
          <a:noFill/>
          <a:ln>
            <a:noFill/>
          </a:ln>
        </p:spPr>
        <p:txBody>
          <a:bodyPr anchorCtr="0" anchor="ctr" bIns="45725" lIns="45725" spcFirstLastPara="1" rIns="45725" wrap="square" tIns="45725">
            <a:noAutofit/>
          </a:bodyPr>
          <a:lstStyle/>
          <a:p>
            <a:pPr indent="0" lvl="0" marL="0" marR="0" rtl="0" algn="ctr">
              <a:lnSpc>
                <a:spcPct val="115000"/>
              </a:lnSpc>
              <a:spcBef>
                <a:spcPts val="0"/>
              </a:spcBef>
              <a:spcAft>
                <a:spcPts val="0"/>
              </a:spcAft>
              <a:buClr>
                <a:srgbClr val="000000"/>
              </a:buClr>
              <a:buSzPts val="2100"/>
              <a:buFont typeface="Arial"/>
              <a:buNone/>
            </a:pPr>
            <a:r>
              <a:rPr b="1" i="0" lang="fr" sz="2400" u="none" cap="none" strike="noStrike">
                <a:solidFill>
                  <a:srgbClr val="002060"/>
                </a:solidFill>
                <a:latin typeface="Raleway"/>
                <a:ea typeface="Raleway"/>
                <a:cs typeface="Raleway"/>
                <a:sym typeface="Raleway"/>
              </a:rPr>
              <a:t>MAP &amp; MATCH</a:t>
            </a:r>
            <a:endParaRPr b="1" i="0" sz="28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100"/>
              <a:buFont typeface="Arial"/>
              <a:buNone/>
            </a:pPr>
            <a:r>
              <a:rPr b="1" i="0" lang="fr" sz="2500" u="none" cap="none" strike="noStrike">
                <a:solidFill>
                  <a:srgbClr val="002060"/>
                </a:solidFill>
                <a:latin typeface="Raleway"/>
                <a:ea typeface="Raleway"/>
                <a:cs typeface="Raleway"/>
                <a:sym typeface="Raleway"/>
              </a:rPr>
              <a:t>Réconcilier les besoins des collaborateurs avec les enjeux de l’entreprise</a:t>
            </a:r>
            <a:endParaRPr b="1" i="0" sz="2100" u="none" cap="none" strike="noStrike">
              <a:solidFill>
                <a:srgbClr val="002060"/>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descr="L'Usine Nouvelle - Infopro Digital Media" id="774" name="Google Shape;774;g34e6abbe1a9_0_342"/>
          <p:cNvPicPr preferRelativeResize="0"/>
          <p:nvPr/>
        </p:nvPicPr>
        <p:blipFill rotWithShape="1">
          <a:blip r:embed="rId3">
            <a:alphaModFix/>
          </a:blip>
          <a:srcRect b="0" l="0" r="0" t="0"/>
          <a:stretch/>
        </p:blipFill>
        <p:spPr>
          <a:xfrm>
            <a:off x="1111254" y="3873971"/>
            <a:ext cx="859845" cy="859845"/>
          </a:xfrm>
          <a:prstGeom prst="rect">
            <a:avLst/>
          </a:prstGeom>
          <a:noFill/>
          <a:ln>
            <a:noFill/>
          </a:ln>
        </p:spPr>
      </p:pic>
      <p:graphicFrame>
        <p:nvGraphicFramePr>
          <p:cNvPr id="775" name="Google Shape;775;g34e6abbe1a9_0_342"/>
          <p:cNvGraphicFramePr/>
          <p:nvPr/>
        </p:nvGraphicFramePr>
        <p:xfrm>
          <a:off x="298668" y="652899"/>
          <a:ext cx="3000000" cy="3000000"/>
        </p:xfrm>
        <a:graphic>
          <a:graphicData uri="http://schemas.openxmlformats.org/drawingml/2006/table">
            <a:tbl>
              <a:tblPr>
                <a:noFill/>
                <a:tableStyleId>{316878E9-1262-4F46-B3BC-CD3F4E489A04}</a:tableStyleId>
              </a:tblPr>
              <a:tblGrid>
                <a:gridCol w="1654650"/>
                <a:gridCol w="2599500"/>
              </a:tblGrid>
              <a:tr h="6058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04/2018</a:t>
                      </a:r>
                      <a:br>
                        <a:rPr b="0" i="0" lang="fr" sz="800" u="sng" cap="none" strike="noStrike">
                          <a:solidFill>
                            <a:srgbClr val="002060"/>
                          </a:solidFill>
                          <a:latin typeface="Calibri"/>
                          <a:ea typeface="Calibri"/>
                          <a:cs typeface="Calibri"/>
                          <a:sym typeface="Calibri"/>
                        </a:rPr>
                      </a:br>
                      <a:r>
                        <a:rPr b="0" i="0" lang="fr" sz="800" u="sng" cap="none" strike="noStrike">
                          <a:solidFill>
                            <a:srgbClr val="002060"/>
                          </a:solidFill>
                          <a:latin typeface="Calibri"/>
                          <a:ea typeface="Calibri"/>
                          <a:cs typeface="Calibri"/>
                          <a:sym typeface="Calibri"/>
                          <a:hlinkClick r:id="rId4">
                            <a:extLst>
                              <a:ext uri="{A12FA001-AC4F-418D-AE19-62706E023703}">
                                <ahyp:hlinkClr val="tx"/>
                              </a:ext>
                            </a:extLst>
                          </a:hlinkClick>
                        </a:rPr>
                        <a:t>A la une, Innovation au service de la croissance</a:t>
                      </a:r>
                      <a:endParaRPr b="0" i="0" sz="800" u="sng" cap="none" strike="noStrike">
                        <a:solidFill>
                          <a:srgbClr val="002060"/>
                        </a:solidFill>
                        <a:latin typeface="Calibri"/>
                        <a:ea typeface="Calibri"/>
                        <a:cs typeface="Calibri"/>
                        <a:sym typeface="Calibri"/>
                      </a:endParaRPr>
                    </a:p>
                  </a:txBody>
                  <a:tcPr marT="91425" marB="91425" marR="91425" marL="91425"/>
                </a:tc>
              </a:tr>
              <a:tr h="50945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09/2019</a:t>
                      </a:r>
                      <a:endParaRPr b="0" i="0" sz="800" u="sng" cap="none" strike="noStrike">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5">
                            <a:extLst>
                              <a:ext uri="{A12FA001-AC4F-418D-AE19-62706E023703}">
                                <ahyp:hlinkClr val="tx"/>
                              </a:ext>
                            </a:extLst>
                          </a:hlinkClick>
                        </a:rPr>
                        <a:t>map &amp; match, l’algorithme des talents innés</a:t>
                      </a:r>
                      <a:endParaRPr b="0" i="0" sz="800" u="sng" cap="none" strike="noStrike">
                        <a:solidFill>
                          <a:srgbClr val="002060"/>
                        </a:solidFill>
                        <a:latin typeface="Calibri"/>
                        <a:ea typeface="Calibri"/>
                        <a:cs typeface="Calibri"/>
                        <a:sym typeface="Calibri"/>
                      </a:endParaRPr>
                    </a:p>
                  </a:txBody>
                  <a:tcPr marT="91425" marB="91425" marR="91425" marL="91425"/>
                </a:tc>
              </a:tr>
              <a:tr h="54865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04/2020 </a:t>
                      </a:r>
                      <a:endParaRPr b="0" i="0" sz="800" u="sng" cap="none" strike="noStrike">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6">
                            <a:extLst>
                              <a:ext uri="{A12FA001-AC4F-418D-AE19-62706E023703}">
                                <ahyp:hlinkClr val="tx"/>
                              </a:ext>
                            </a:extLst>
                          </a:hlinkClick>
                        </a:rPr>
                        <a:t>map &amp; match, une nouvelle solution managériale pour dynamiser les performances des équipes</a:t>
                      </a:r>
                      <a:endParaRPr b="0" i="0" sz="800" u="sng" cap="none" strike="noStrike">
                        <a:solidFill>
                          <a:srgbClr val="002060"/>
                        </a:solidFill>
                        <a:latin typeface="Calibri"/>
                        <a:ea typeface="Calibri"/>
                        <a:cs typeface="Calibri"/>
                        <a:sym typeface="Calibri"/>
                      </a:endParaRPr>
                    </a:p>
                  </a:txBody>
                  <a:tcPr marT="91425" marB="91425" marR="91425" marL="91425"/>
                </a:tc>
              </a:tr>
              <a:tr h="4366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05/2020</a:t>
                      </a:r>
                      <a:br>
                        <a:rPr b="0" i="0" lang="fr" sz="800" u="sng" cap="none" strike="noStrike">
                          <a:solidFill>
                            <a:srgbClr val="002060"/>
                          </a:solidFill>
                          <a:latin typeface="Calibri"/>
                          <a:ea typeface="Calibri"/>
                          <a:cs typeface="Calibri"/>
                          <a:sym typeface="Calibri"/>
                        </a:rPr>
                      </a:br>
                      <a:r>
                        <a:rPr b="0" i="0" lang="fr" sz="800" u="sng" cap="none" strike="noStrike">
                          <a:solidFill>
                            <a:srgbClr val="002060"/>
                          </a:solidFill>
                          <a:latin typeface="Calibri"/>
                          <a:ea typeface="Calibri"/>
                          <a:cs typeface="Calibri"/>
                          <a:sym typeface="Calibri"/>
                          <a:hlinkClick r:id="rId7">
                            <a:extLst>
                              <a:ext uri="{A12FA001-AC4F-418D-AE19-62706E023703}">
                                <ahyp:hlinkClr val="tx"/>
                              </a:ext>
                            </a:extLst>
                          </a:hlinkClick>
                        </a:rPr>
                        <a:t>C.A.P sur l’avenir collaboratif </a:t>
                      </a:r>
                      <a:endParaRPr b="0" i="0" sz="800" u="sng" cap="none" strike="noStrike">
                        <a:solidFill>
                          <a:srgbClr val="002060"/>
                        </a:solidFill>
                        <a:latin typeface="Calibri"/>
                        <a:ea typeface="Calibri"/>
                        <a:cs typeface="Calibri"/>
                        <a:sym typeface="Calibri"/>
                      </a:endParaRPr>
                    </a:p>
                  </a:txBody>
                  <a:tcPr marT="91425" marB="91425" marR="91425" marL="91425"/>
                </a:tc>
              </a:tr>
              <a:tr h="3115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05/2020</a:t>
                      </a:r>
                      <a:endParaRPr sz="1400" u="none" cap="none" strike="noStrike"/>
                    </a:p>
                    <a:p>
                      <a:pPr indent="0" lvl="0" marL="0" marR="0" rtl="0" algn="l">
                        <a:lnSpc>
                          <a:spcPct val="115000"/>
                        </a:lnSpc>
                        <a:spcBef>
                          <a:spcPts val="0"/>
                        </a:spcBef>
                        <a:spcAft>
                          <a:spcPts val="0"/>
                        </a:spcAft>
                        <a:buClr>
                          <a:srgbClr val="595959"/>
                        </a:buClr>
                        <a:buSzPts val="1100"/>
                        <a:buFont typeface="Arial"/>
                        <a:buNone/>
                      </a:pPr>
                      <a:r>
                        <a:rPr b="0" i="0" lang="fr" sz="800" u="sng" cap="none" strike="noStrike">
                          <a:solidFill>
                            <a:srgbClr val="002060"/>
                          </a:solidFill>
                          <a:latin typeface="Calibri"/>
                          <a:ea typeface="Calibri"/>
                          <a:cs typeface="Calibri"/>
                          <a:sym typeface="Calibri"/>
                          <a:hlinkClick r:id="rId8">
                            <a:extLst>
                              <a:ext uri="{A12FA001-AC4F-418D-AE19-62706E023703}">
                                <ahyp:hlinkClr val="tx"/>
                              </a:ext>
                            </a:extLst>
                          </a:hlinkClick>
                        </a:rPr>
                        <a:t>map &amp; match: “Les talents innés sont peu exploités en entreprise”</a:t>
                      </a:r>
                      <a:endParaRPr b="0" i="0" sz="800" u="sng" cap="none" strike="noStrike">
                        <a:solidFill>
                          <a:srgbClr val="002060"/>
                        </a:solidFill>
                        <a:latin typeface="Calibri"/>
                        <a:ea typeface="Calibri"/>
                        <a:cs typeface="Calibri"/>
                        <a:sym typeface="Calibri"/>
                      </a:endParaRPr>
                    </a:p>
                  </a:txBody>
                  <a:tcPr marT="91425" marB="91425" marR="91425" marL="91425"/>
                </a:tc>
              </a:tr>
              <a:tr h="6632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08/2020</a:t>
                      </a:r>
                      <a:endParaRPr sz="1400" u="none" cap="none" strike="noStrike"/>
                    </a:p>
                    <a:p>
                      <a:pPr indent="0" lvl="0" marL="0" marR="0" rtl="0" algn="l">
                        <a:lnSpc>
                          <a:spcPct val="115000"/>
                        </a:lnSpc>
                        <a:spcBef>
                          <a:spcPts val="0"/>
                        </a:spcBef>
                        <a:spcAft>
                          <a:spcPts val="0"/>
                        </a:spcAft>
                        <a:buClr>
                          <a:srgbClr val="595959"/>
                        </a:buClr>
                        <a:buSzPts val="1100"/>
                        <a:buFont typeface="Arial"/>
                        <a:buNone/>
                      </a:pPr>
                      <a:r>
                        <a:rPr b="0" i="0" lang="fr" sz="800" u="sng" cap="none" strike="noStrike">
                          <a:solidFill>
                            <a:srgbClr val="002060"/>
                          </a:solidFill>
                          <a:latin typeface="Calibri"/>
                          <a:ea typeface="Calibri"/>
                          <a:cs typeface="Calibri"/>
                          <a:sym typeface="Calibri"/>
                          <a:hlinkClick r:id="rId9">
                            <a:extLst>
                              <a:ext uri="{A12FA001-AC4F-418D-AE19-62706E023703}">
                                <ahyp:hlinkClr val="tx"/>
                              </a:ext>
                            </a:extLst>
                          </a:hlinkClick>
                        </a:rPr>
                        <a:t>Une solution pour dynamiser les performances des équipes </a:t>
                      </a:r>
                      <a:endParaRPr b="0" i="0" sz="800" u="sng" cap="none" strike="noStrike">
                        <a:solidFill>
                          <a:srgbClr val="002060"/>
                        </a:solidFill>
                        <a:latin typeface="Calibri"/>
                        <a:ea typeface="Calibri"/>
                        <a:cs typeface="Calibri"/>
                        <a:sym typeface="Calibri"/>
                      </a:endParaRPr>
                    </a:p>
                  </a:txBody>
                  <a:tcPr marT="91425" marB="91425" marR="91425" marL="91425"/>
                </a:tc>
              </a:tr>
              <a:tr h="6632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500"/>
                        <a:buFont typeface="Arial"/>
                        <a:buNone/>
                      </a:pPr>
                      <a:r>
                        <a:rPr b="0" i="0" lang="fr" sz="800" u="sng" cap="none" strike="noStrike">
                          <a:solidFill>
                            <a:srgbClr val="002060"/>
                          </a:solidFill>
                          <a:latin typeface="Calibri"/>
                          <a:ea typeface="Calibri"/>
                          <a:cs typeface="Calibri"/>
                          <a:sym typeface="Calibri"/>
                          <a:hlinkClick r:id="rId10">
                            <a:extLst>
                              <a:ext uri="{A12FA001-AC4F-418D-AE19-62706E023703}">
                                <ahyp:hlinkClr val="tx"/>
                              </a:ext>
                            </a:extLst>
                          </a:hlinkClick>
                        </a:rPr>
                        <a:t>02/ 2021 -  Le pitch du lundi: présentation de map &amp; martch Usine nouvelle</a:t>
                      </a:r>
                      <a:endParaRPr b="0" i="0" sz="800" u="sng" cap="none" strike="noStrike">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700"/>
                        <a:buFont typeface="Arial"/>
                        <a:buNone/>
                      </a:pPr>
                      <a:r>
                        <a:rPr b="0" i="0" lang="fr" sz="800" u="sng" cap="none" strike="noStrike">
                          <a:solidFill>
                            <a:srgbClr val="002060"/>
                          </a:solidFill>
                          <a:latin typeface="Calibri"/>
                          <a:ea typeface="Calibri"/>
                          <a:cs typeface="Calibri"/>
                          <a:sym typeface="Calibri"/>
                          <a:hlinkClick r:id="rId11">
                            <a:extLst>
                              <a:ext uri="{A12FA001-AC4F-418D-AE19-62706E023703}">
                                <ahyp:hlinkClr val="tx"/>
                              </a:ext>
                            </a:extLst>
                          </a:hlinkClick>
                        </a:rPr>
                        <a:t>Usine Up: Interview map &amp; match</a:t>
                      </a:r>
                      <a:endParaRPr b="0" i="0" sz="800" u="sng" cap="none" strike="noStrike">
                        <a:solidFill>
                          <a:srgbClr val="002060"/>
                        </a:solidFill>
                        <a:latin typeface="Calibri"/>
                        <a:ea typeface="Calibri"/>
                        <a:cs typeface="Calibri"/>
                        <a:sym typeface="Calibri"/>
                      </a:endParaRPr>
                    </a:p>
                  </a:txBody>
                  <a:tcPr marT="91425" marB="91425" marR="91425" marL="91425"/>
                </a:tc>
              </a:tr>
            </a:tbl>
          </a:graphicData>
        </a:graphic>
      </p:graphicFrame>
      <p:graphicFrame>
        <p:nvGraphicFramePr>
          <p:cNvPr id="776" name="Google Shape;776;g34e6abbe1a9_0_342"/>
          <p:cNvGraphicFramePr/>
          <p:nvPr/>
        </p:nvGraphicFramePr>
        <p:xfrm>
          <a:off x="4655597" y="663351"/>
          <a:ext cx="3000000" cy="3000000"/>
        </p:xfrm>
        <a:graphic>
          <a:graphicData uri="http://schemas.openxmlformats.org/drawingml/2006/table">
            <a:tbl>
              <a:tblPr>
                <a:noFill/>
                <a:tableStyleId>{316878E9-1262-4F46-B3BC-CD3F4E489A04}</a:tableStyleId>
              </a:tblPr>
              <a:tblGrid>
                <a:gridCol w="1788675"/>
                <a:gridCol w="2621775"/>
              </a:tblGrid>
              <a:tr h="5707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06/2021 - </a:t>
                      </a:r>
                      <a:r>
                        <a:rPr b="0" i="0" lang="fr" sz="800" u="sng" cap="none" strike="noStrike">
                          <a:solidFill>
                            <a:srgbClr val="002060"/>
                          </a:solidFill>
                          <a:latin typeface="Calibri"/>
                          <a:ea typeface="Calibri"/>
                          <a:cs typeface="Calibri"/>
                          <a:sym typeface="Calibri"/>
                          <a:hlinkClick r:id="rId12">
                            <a:extLst>
                              <a:ext uri="{A12FA001-AC4F-418D-AE19-62706E023703}">
                                <ahyp:hlinkClr val="tx"/>
                              </a:ext>
                            </a:extLst>
                          </a:hlinkClick>
                        </a:rPr>
                        <a:t>Présentation par Fazila Rialland (DG) et Patrick Mazoyer (Directeur transfo &amp; intégration, Comdata Group)</a:t>
                      </a:r>
                      <a:endParaRPr b="0" i="0" sz="800" u="sng" cap="none" strike="noStrike">
                        <a:solidFill>
                          <a:srgbClr val="002060"/>
                        </a:solidFill>
                        <a:latin typeface="Calibri"/>
                        <a:ea typeface="Calibri"/>
                        <a:cs typeface="Calibri"/>
                        <a:sym typeface="Calibri"/>
                      </a:endParaRPr>
                    </a:p>
                  </a:txBody>
                  <a:tcPr marT="91425" marB="91425" marR="91425" marL="91425"/>
                </a:tc>
              </a:tr>
              <a:tr h="53072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01/2024</a:t>
                      </a:r>
                      <a:endParaRPr sz="1400" u="none" cap="none" strike="noStrike"/>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13">
                            <a:extLst>
                              <a:ext uri="{A12FA001-AC4F-418D-AE19-62706E023703}">
                                <ahyp:hlinkClr val="tx"/>
                              </a:ext>
                            </a:extLst>
                          </a:hlinkClick>
                        </a:rPr>
                        <a:t>La meilleure des équipes n’est pas l’équipe des meilleurs</a:t>
                      </a:r>
                      <a:endParaRPr b="0" i="0" sz="800" u="sng" cap="none" strike="noStrike">
                        <a:solidFill>
                          <a:srgbClr val="002060"/>
                        </a:solidFill>
                        <a:latin typeface="Calibri"/>
                        <a:ea typeface="Calibri"/>
                        <a:cs typeface="Calibri"/>
                        <a:sym typeface="Calibri"/>
                      </a:endParaRPr>
                    </a:p>
                  </a:txBody>
                  <a:tcPr marT="91425" marB="91425" marR="91425" marL="91425"/>
                </a:tc>
              </a:tr>
              <a:tr h="56910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05/2024 - </a:t>
                      </a:r>
                      <a:r>
                        <a:rPr b="0" i="0" lang="fr" sz="800" u="sng" cap="none" strike="noStrike">
                          <a:solidFill>
                            <a:srgbClr val="002060"/>
                          </a:solidFill>
                          <a:latin typeface="Calibri"/>
                          <a:ea typeface="Calibri"/>
                          <a:cs typeface="Calibri"/>
                          <a:sym typeface="Calibri"/>
                          <a:hlinkClick r:id="rId14">
                            <a:extLst>
                              <a:ext uri="{A12FA001-AC4F-418D-AE19-62706E023703}">
                                <ahyp:hlinkClr val="tx"/>
                              </a:ext>
                            </a:extLst>
                          </a:hlinkClick>
                        </a:rPr>
                        <a:t>Margaux Grisard, CEO et Co-fondatrice de Map &amp; Match, HR Tech dans la gestion de talents et de la performance</a:t>
                      </a:r>
                      <a:endParaRPr b="0" i="0" sz="800" u="sng" cap="none" strike="noStrike">
                        <a:solidFill>
                          <a:srgbClr val="002060"/>
                        </a:solidFill>
                        <a:latin typeface="Calibri"/>
                        <a:ea typeface="Calibri"/>
                        <a:cs typeface="Calibri"/>
                        <a:sym typeface="Calibri"/>
                      </a:endParaRPr>
                    </a:p>
                  </a:txBody>
                  <a:tcPr marT="91425" marB="91425" marR="91425" marL="91425"/>
                </a:tc>
              </a:tr>
              <a:tr h="59760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08/2022</a:t>
                      </a:r>
                      <a:endParaRPr sz="1400" u="none" cap="none" strike="noStrike"/>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15">
                            <a:extLst>
                              <a:ext uri="{A12FA001-AC4F-418D-AE19-62706E023703}">
                                <ahyp:hlinkClr val="tx"/>
                              </a:ext>
                            </a:extLst>
                          </a:hlinkClick>
                        </a:rPr>
                        <a:t>map &amp; match révèle les compétences cachées des salariés </a:t>
                      </a:r>
                      <a:endParaRPr b="0" i="0" sz="800" u="sng" cap="none" strike="noStrike">
                        <a:solidFill>
                          <a:srgbClr val="002060"/>
                        </a:solidFill>
                        <a:latin typeface="Calibri"/>
                        <a:ea typeface="Calibri"/>
                        <a:cs typeface="Calibri"/>
                        <a:sym typeface="Calibri"/>
                      </a:endParaRPr>
                    </a:p>
                  </a:txBody>
                  <a:tcPr marT="91425" marB="91425" marR="91425" marL="91425"/>
                </a:tc>
              </a:tr>
              <a:tr h="597600">
                <a:tc>
                  <a:txBody>
                    <a:bodyPr/>
                    <a:lstStyle/>
                    <a:p>
                      <a:pPr indent="0" lvl="0" marL="0" marR="0" rtl="0" algn="l">
                        <a:lnSpc>
                          <a:spcPct val="100000"/>
                        </a:lnSpc>
                        <a:spcBef>
                          <a:spcPts val="0"/>
                        </a:spcBef>
                        <a:spcAft>
                          <a:spcPts val="0"/>
                        </a:spcAft>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None/>
                      </a:pPr>
                      <a:r>
                        <a:rPr lang="fr" sz="800" u="sng">
                          <a:solidFill>
                            <a:srgbClr val="002060"/>
                          </a:solidFill>
                          <a:latin typeface="Calibri"/>
                          <a:ea typeface="Calibri"/>
                          <a:cs typeface="Calibri"/>
                          <a:sym typeface="Calibri"/>
                        </a:rPr>
                        <a:t>01/2025</a:t>
                      </a:r>
                      <a:endParaRPr sz="800" u="sng">
                        <a:solidFill>
                          <a:srgbClr val="002060"/>
                        </a:solidFill>
                        <a:latin typeface="Calibri"/>
                        <a:ea typeface="Calibri"/>
                        <a:cs typeface="Calibri"/>
                        <a:sym typeface="Calibri"/>
                      </a:endParaRPr>
                    </a:p>
                    <a:p>
                      <a:pPr indent="0" lvl="0" marL="0" marR="0" rtl="0" algn="l">
                        <a:lnSpc>
                          <a:spcPct val="115000"/>
                        </a:lnSpc>
                        <a:spcBef>
                          <a:spcPts val="0"/>
                        </a:spcBef>
                        <a:spcAft>
                          <a:spcPts val="0"/>
                        </a:spcAft>
                        <a:buNone/>
                      </a:pPr>
                      <a:r>
                        <a:rPr lang="fr" sz="800" u="sng">
                          <a:solidFill>
                            <a:schemeClr val="hlink"/>
                          </a:solidFill>
                          <a:latin typeface="Calibri"/>
                          <a:ea typeface="Calibri"/>
                          <a:cs typeface="Calibri"/>
                          <a:sym typeface="Calibri"/>
                          <a:hlinkClick r:id="rId16"/>
                        </a:rPr>
                        <a:t>Au-delà des compétences : miser sur les appétences</a:t>
                      </a:r>
                      <a:endParaRPr sz="800" u="sng">
                        <a:solidFill>
                          <a:srgbClr val="002060"/>
                        </a:solidFill>
                        <a:latin typeface="Calibri"/>
                        <a:ea typeface="Calibri"/>
                        <a:cs typeface="Calibri"/>
                        <a:sym typeface="Calibri"/>
                      </a:endParaRPr>
                    </a:p>
                  </a:txBody>
                  <a:tcPr marT="91425" marB="91425" marR="91425" marL="91425"/>
                </a:tc>
              </a:tr>
            </a:tbl>
          </a:graphicData>
        </a:graphic>
      </p:graphicFrame>
      <p:pic>
        <p:nvPicPr>
          <p:cNvPr id="777" name="Google Shape;777;g34e6abbe1a9_0_342">
            <a:hlinkClick r:id="rId17"/>
          </p:cNvPr>
          <p:cNvPicPr preferRelativeResize="0"/>
          <p:nvPr/>
        </p:nvPicPr>
        <p:blipFill rotWithShape="1">
          <a:blip r:embed="rId18">
            <a:alphaModFix/>
          </a:blip>
          <a:srcRect b="14138" l="4916" r="5040" t="15024"/>
          <a:stretch/>
        </p:blipFill>
        <p:spPr>
          <a:xfrm>
            <a:off x="413843" y="750188"/>
            <a:ext cx="726368" cy="405856"/>
          </a:xfrm>
          <a:prstGeom prst="rect">
            <a:avLst/>
          </a:prstGeom>
          <a:noFill/>
          <a:ln>
            <a:noFill/>
          </a:ln>
        </p:spPr>
      </p:pic>
      <p:pic>
        <p:nvPicPr>
          <p:cNvPr id="778" name="Google Shape;778;g34e6abbe1a9_0_342">
            <a:hlinkClick r:id="rId19"/>
          </p:cNvPr>
          <p:cNvPicPr preferRelativeResize="0"/>
          <p:nvPr/>
        </p:nvPicPr>
        <p:blipFill rotWithShape="1">
          <a:blip r:embed="rId20">
            <a:alphaModFix/>
          </a:blip>
          <a:srcRect b="35504" l="0" r="0" t="32922"/>
          <a:stretch/>
        </p:blipFill>
        <p:spPr>
          <a:xfrm>
            <a:off x="413843" y="1294727"/>
            <a:ext cx="1282178" cy="403989"/>
          </a:xfrm>
          <a:prstGeom prst="rect">
            <a:avLst/>
          </a:prstGeom>
          <a:noFill/>
          <a:ln>
            <a:noFill/>
          </a:ln>
        </p:spPr>
      </p:pic>
      <p:pic>
        <p:nvPicPr>
          <p:cNvPr id="779" name="Google Shape;779;g34e6abbe1a9_0_342">
            <a:hlinkClick r:id="rId21"/>
          </p:cNvPr>
          <p:cNvPicPr preferRelativeResize="0"/>
          <p:nvPr/>
        </p:nvPicPr>
        <p:blipFill rotWithShape="1">
          <a:blip r:embed="rId22">
            <a:alphaModFix/>
          </a:blip>
          <a:srcRect b="0" l="0" r="0" t="0"/>
          <a:stretch/>
        </p:blipFill>
        <p:spPr>
          <a:xfrm>
            <a:off x="751929" y="1821918"/>
            <a:ext cx="606005" cy="476051"/>
          </a:xfrm>
          <a:prstGeom prst="rect">
            <a:avLst/>
          </a:prstGeom>
          <a:noFill/>
          <a:ln>
            <a:noFill/>
          </a:ln>
        </p:spPr>
      </p:pic>
      <p:pic>
        <p:nvPicPr>
          <p:cNvPr id="780" name="Google Shape;780;g34e6abbe1a9_0_342">
            <a:hlinkClick r:id="rId23"/>
          </p:cNvPr>
          <p:cNvPicPr preferRelativeResize="0"/>
          <p:nvPr/>
        </p:nvPicPr>
        <p:blipFill rotWithShape="1">
          <a:blip r:embed="rId24">
            <a:alphaModFix/>
          </a:blip>
          <a:srcRect b="0" l="0" r="0" t="0"/>
          <a:stretch/>
        </p:blipFill>
        <p:spPr>
          <a:xfrm>
            <a:off x="401447" y="2418944"/>
            <a:ext cx="1508936" cy="343256"/>
          </a:xfrm>
          <a:prstGeom prst="rect">
            <a:avLst/>
          </a:prstGeom>
          <a:noFill/>
          <a:ln>
            <a:noFill/>
          </a:ln>
        </p:spPr>
      </p:pic>
      <p:pic>
        <p:nvPicPr>
          <p:cNvPr id="781" name="Google Shape;781;g34e6abbe1a9_0_342">
            <a:hlinkClick r:id="rId25"/>
          </p:cNvPr>
          <p:cNvPicPr preferRelativeResize="0"/>
          <p:nvPr/>
        </p:nvPicPr>
        <p:blipFill rotWithShape="1">
          <a:blip r:embed="rId26">
            <a:alphaModFix/>
          </a:blip>
          <a:srcRect b="0" l="0" r="0" t="0"/>
          <a:stretch/>
        </p:blipFill>
        <p:spPr>
          <a:xfrm>
            <a:off x="790900" y="2913602"/>
            <a:ext cx="1027099" cy="370235"/>
          </a:xfrm>
          <a:prstGeom prst="rect">
            <a:avLst/>
          </a:prstGeom>
          <a:noFill/>
          <a:ln>
            <a:noFill/>
          </a:ln>
        </p:spPr>
      </p:pic>
      <p:pic>
        <p:nvPicPr>
          <p:cNvPr id="782" name="Google Shape;782;g34e6abbe1a9_0_342">
            <a:hlinkClick r:id="rId27"/>
          </p:cNvPr>
          <p:cNvPicPr preferRelativeResize="0"/>
          <p:nvPr/>
        </p:nvPicPr>
        <p:blipFill rotWithShape="1">
          <a:blip r:embed="rId28">
            <a:alphaModFix/>
          </a:blip>
          <a:srcRect b="0" l="0" r="0" t="0"/>
          <a:stretch/>
        </p:blipFill>
        <p:spPr>
          <a:xfrm>
            <a:off x="5735090" y="788342"/>
            <a:ext cx="691289" cy="227708"/>
          </a:xfrm>
          <a:prstGeom prst="rect">
            <a:avLst/>
          </a:prstGeom>
          <a:noFill/>
          <a:ln>
            <a:noFill/>
          </a:ln>
        </p:spPr>
      </p:pic>
      <p:pic>
        <p:nvPicPr>
          <p:cNvPr id="783" name="Google Shape;783;g34e6abbe1a9_0_342">
            <a:hlinkClick r:id="rId29"/>
          </p:cNvPr>
          <p:cNvPicPr preferRelativeResize="0"/>
          <p:nvPr/>
        </p:nvPicPr>
        <p:blipFill rotWithShape="1">
          <a:blip r:embed="rId30">
            <a:alphaModFix/>
          </a:blip>
          <a:srcRect b="0" l="0" r="0" t="0"/>
          <a:stretch/>
        </p:blipFill>
        <p:spPr>
          <a:xfrm>
            <a:off x="4870668" y="2490862"/>
            <a:ext cx="1282194" cy="199420"/>
          </a:xfrm>
          <a:prstGeom prst="rect">
            <a:avLst/>
          </a:prstGeom>
          <a:noFill/>
          <a:ln>
            <a:noFill/>
          </a:ln>
        </p:spPr>
      </p:pic>
      <p:pic>
        <p:nvPicPr>
          <p:cNvPr id="784" name="Google Shape;784;g34e6abbe1a9_0_342">
            <a:hlinkClick r:id="rId31"/>
          </p:cNvPr>
          <p:cNvPicPr preferRelativeResize="0"/>
          <p:nvPr/>
        </p:nvPicPr>
        <p:blipFill rotWithShape="1">
          <a:blip r:embed="rId32">
            <a:alphaModFix/>
          </a:blip>
          <a:srcRect b="0" l="0" r="0" t="0"/>
          <a:stretch/>
        </p:blipFill>
        <p:spPr>
          <a:xfrm>
            <a:off x="4805317" y="1354374"/>
            <a:ext cx="1412896" cy="264673"/>
          </a:xfrm>
          <a:prstGeom prst="rect">
            <a:avLst/>
          </a:prstGeom>
          <a:noFill/>
          <a:ln>
            <a:noFill/>
          </a:ln>
        </p:spPr>
      </p:pic>
      <p:pic>
        <p:nvPicPr>
          <p:cNvPr id="785" name="Google Shape;785;g34e6abbe1a9_0_342">
            <a:hlinkClick r:id="rId33"/>
          </p:cNvPr>
          <p:cNvPicPr preferRelativeResize="0"/>
          <p:nvPr/>
        </p:nvPicPr>
        <p:blipFill rotWithShape="1">
          <a:blip r:embed="rId34">
            <a:alphaModFix/>
          </a:blip>
          <a:srcRect b="37390" l="0" r="0" t="28183"/>
          <a:stretch/>
        </p:blipFill>
        <p:spPr>
          <a:xfrm>
            <a:off x="4805317" y="1852476"/>
            <a:ext cx="1521601" cy="264673"/>
          </a:xfrm>
          <a:prstGeom prst="rect">
            <a:avLst/>
          </a:prstGeom>
          <a:noFill/>
          <a:ln>
            <a:noFill/>
          </a:ln>
        </p:spPr>
      </p:pic>
      <p:pic>
        <p:nvPicPr>
          <p:cNvPr id="786" name="Google Shape;786;g34e6abbe1a9_0_342">
            <a:hlinkClick r:id="rId35"/>
          </p:cNvPr>
          <p:cNvPicPr preferRelativeResize="0"/>
          <p:nvPr/>
        </p:nvPicPr>
        <p:blipFill rotWithShape="1">
          <a:blip r:embed="rId36">
            <a:alphaModFix/>
          </a:blip>
          <a:srcRect b="0" l="0" r="0" t="0"/>
          <a:stretch/>
        </p:blipFill>
        <p:spPr>
          <a:xfrm>
            <a:off x="508694" y="3518994"/>
            <a:ext cx="1324169" cy="409720"/>
          </a:xfrm>
          <a:prstGeom prst="rect">
            <a:avLst/>
          </a:prstGeom>
          <a:noFill/>
          <a:ln>
            <a:noFill/>
          </a:ln>
        </p:spPr>
      </p:pic>
      <p:sp>
        <p:nvSpPr>
          <p:cNvPr id="787" name="Google Shape;787;g34e6abbe1a9_0_342"/>
          <p:cNvSpPr txBox="1"/>
          <p:nvPr>
            <p:ph idx="4294967295" type="title"/>
          </p:nvPr>
        </p:nvSpPr>
        <p:spPr>
          <a:xfrm>
            <a:off x="317850" y="70863"/>
            <a:ext cx="8469313" cy="508000"/>
          </a:xfrm>
          <a:prstGeom prst="rect">
            <a:avLst/>
          </a:prstGeom>
          <a:noFill/>
          <a:ln>
            <a:noFill/>
          </a:ln>
        </p:spPr>
        <p:txBody>
          <a:bodyPr anchorCtr="0" anchor="b" bIns="91425" lIns="91425" spcFirstLastPara="1" rIns="91425" wrap="square" tIns="91425">
            <a:normAutofit fontScale="90000"/>
          </a:bodyPr>
          <a:lstStyle/>
          <a:p>
            <a:pPr indent="0" lvl="0" marL="0" marR="0" rtl="0" algn="l">
              <a:lnSpc>
                <a:spcPct val="90000"/>
              </a:lnSpc>
              <a:spcBef>
                <a:spcPts val="0"/>
              </a:spcBef>
              <a:spcAft>
                <a:spcPts val="0"/>
              </a:spcAft>
              <a:buClr>
                <a:srgbClr val="000000"/>
              </a:buClr>
              <a:buSzPct val="91666"/>
              <a:buFont typeface="Arial"/>
              <a:buNone/>
            </a:pPr>
            <a:r>
              <a:rPr lang="fr">
                <a:solidFill>
                  <a:srgbClr val="002060"/>
                </a:solidFill>
              </a:rPr>
              <a:t>Map &amp; Mat</a:t>
            </a:r>
            <a:r>
              <a:rPr lang="fr">
                <a:solidFill>
                  <a:srgbClr val="002060"/>
                </a:solidFill>
              </a:rPr>
              <a:t>ch dans </a:t>
            </a:r>
            <a:r>
              <a:rPr b="0" lang="fr">
                <a:solidFill>
                  <a:srgbClr val="00B0F0"/>
                </a:solidFill>
                <a:latin typeface="Raleway ExtraBold"/>
                <a:ea typeface="Raleway ExtraBold"/>
                <a:cs typeface="Raleway ExtraBold"/>
                <a:sym typeface="Raleway ExtraBold"/>
              </a:rPr>
              <a:t>la presse</a:t>
            </a:r>
            <a:r>
              <a:rPr lang="fr">
                <a:solidFill>
                  <a:srgbClr val="002060"/>
                </a:solidFill>
              </a:rPr>
              <a:t> et</a:t>
            </a:r>
            <a:r>
              <a:rPr b="0" lang="fr">
                <a:solidFill>
                  <a:srgbClr val="00B0F0"/>
                </a:solidFill>
                <a:latin typeface="Raleway ExtraBold"/>
                <a:ea typeface="Raleway ExtraBold"/>
                <a:cs typeface="Raleway ExtraBold"/>
                <a:sym typeface="Raleway ExtraBold"/>
              </a:rPr>
              <a:t> en vidéo</a:t>
            </a:r>
            <a:endParaRPr/>
          </a:p>
        </p:txBody>
      </p:sp>
      <p:pic>
        <p:nvPicPr>
          <p:cNvPr id="788" name="Google Shape;788;g34e6abbe1a9_0_342"/>
          <p:cNvPicPr preferRelativeResize="0"/>
          <p:nvPr/>
        </p:nvPicPr>
        <p:blipFill rotWithShape="1">
          <a:blip r:embed="rId37">
            <a:alphaModFix/>
          </a:blip>
          <a:srcRect b="0" l="0" r="0" t="0"/>
          <a:stretch/>
        </p:blipFill>
        <p:spPr>
          <a:xfrm>
            <a:off x="1196571" y="750188"/>
            <a:ext cx="650848" cy="442819"/>
          </a:xfrm>
          <a:prstGeom prst="roundRect">
            <a:avLst>
              <a:gd fmla="val 16667" name="adj"/>
            </a:avLst>
          </a:prstGeom>
          <a:noFill/>
          <a:ln>
            <a:noFill/>
          </a:ln>
        </p:spPr>
      </p:pic>
      <p:pic>
        <p:nvPicPr>
          <p:cNvPr id="789" name="Google Shape;789;g34e6abbe1a9_0_342"/>
          <p:cNvPicPr preferRelativeResize="0"/>
          <p:nvPr/>
        </p:nvPicPr>
        <p:blipFill rotWithShape="1">
          <a:blip r:embed="rId38">
            <a:alphaModFix/>
          </a:blip>
          <a:srcRect b="0" l="0" r="0" t="0"/>
          <a:stretch/>
        </p:blipFill>
        <p:spPr>
          <a:xfrm>
            <a:off x="390792" y="4146278"/>
            <a:ext cx="722273" cy="510567"/>
          </a:xfrm>
          <a:prstGeom prst="rect">
            <a:avLst/>
          </a:prstGeom>
          <a:noFill/>
          <a:ln>
            <a:noFill/>
          </a:ln>
        </p:spPr>
      </p:pic>
      <p:pic>
        <p:nvPicPr>
          <p:cNvPr id="790" name="Google Shape;790;g34e6abbe1a9_0_342"/>
          <p:cNvPicPr preferRelativeResize="0"/>
          <p:nvPr/>
        </p:nvPicPr>
        <p:blipFill rotWithShape="1">
          <a:blip r:embed="rId39">
            <a:alphaModFix/>
          </a:blip>
          <a:srcRect b="0" l="0" r="0" t="0"/>
          <a:stretch/>
        </p:blipFill>
        <p:spPr>
          <a:xfrm>
            <a:off x="4611601" y="3371800"/>
            <a:ext cx="4513216" cy="1707108"/>
          </a:xfrm>
          <a:prstGeom prst="rect">
            <a:avLst/>
          </a:prstGeom>
          <a:noFill/>
          <a:ln>
            <a:noFill/>
          </a:ln>
        </p:spPr>
      </p:pic>
      <p:pic>
        <p:nvPicPr>
          <p:cNvPr descr="Présentation de map &amp; match par Fazila Rialland, Directrice Générale, sur le plateau d'Ecosystème présenté par Thomas Hugues" id="791" name="Google Shape;791;g34e6abbe1a9_0_342" title="Interview B-Smart - Map &amp; Match">
            <a:hlinkClick r:id="rId40"/>
          </p:cNvPr>
          <p:cNvPicPr preferRelativeResize="0"/>
          <p:nvPr/>
        </p:nvPicPr>
        <p:blipFill rotWithShape="1">
          <a:blip r:embed="rId41">
            <a:alphaModFix/>
          </a:blip>
          <a:srcRect b="0" l="0" r="0" t="0"/>
          <a:stretch/>
        </p:blipFill>
        <p:spPr>
          <a:xfrm>
            <a:off x="4733157" y="702561"/>
            <a:ext cx="924374" cy="466353"/>
          </a:xfrm>
          <a:prstGeom prst="rect">
            <a:avLst/>
          </a:prstGeom>
          <a:noFill/>
          <a:ln>
            <a:noFill/>
          </a:ln>
        </p:spPr>
      </p:pic>
      <p:pic>
        <p:nvPicPr>
          <p:cNvPr id="792" name="Google Shape;792;g34e6abbe1a9_0_342">
            <a:hlinkClick r:id="rId42"/>
          </p:cNvPr>
          <p:cNvPicPr preferRelativeResize="0"/>
          <p:nvPr/>
        </p:nvPicPr>
        <p:blipFill rotWithShape="1">
          <a:blip r:embed="rId32">
            <a:alphaModFix/>
          </a:blip>
          <a:srcRect b="0" l="0" r="0" t="0"/>
          <a:stretch/>
        </p:blipFill>
        <p:spPr>
          <a:xfrm>
            <a:off x="4733142" y="3063974"/>
            <a:ext cx="1412896" cy="2646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e57c32f0dc_0_4"/>
          <p:cNvSpPr txBox="1"/>
          <p:nvPr>
            <p:ph idx="1" type="body"/>
          </p:nvPr>
        </p:nvSpPr>
        <p:spPr>
          <a:xfrm>
            <a:off x="4458450" y="1314500"/>
            <a:ext cx="4564800" cy="3289500"/>
          </a:xfrm>
          <a:prstGeom prst="rect">
            <a:avLst/>
          </a:prstGeom>
          <a:noFill/>
          <a:ln>
            <a:noFill/>
          </a:ln>
        </p:spPr>
        <p:txBody>
          <a:bodyPr anchorCtr="0" anchor="t" bIns="91425" lIns="91425" spcFirstLastPara="1" rIns="91425" wrap="square" tIns="91425">
            <a:noAutofit/>
          </a:bodyPr>
          <a:lstStyle/>
          <a:p>
            <a:pPr indent="-228600" lvl="0" marL="228600" rtl="0" algn="l">
              <a:lnSpc>
                <a:spcPct val="115000"/>
              </a:lnSpc>
              <a:spcBef>
                <a:spcPts val="1200"/>
              </a:spcBef>
              <a:spcAft>
                <a:spcPts val="0"/>
              </a:spcAft>
              <a:buClr>
                <a:schemeClr val="dk1"/>
              </a:buClr>
              <a:buSzPts val="1100"/>
              <a:buFont typeface="Arial"/>
              <a:buNone/>
            </a:pPr>
            <a:r>
              <a:rPr lang="fr" sz="1000">
                <a:solidFill>
                  <a:srgbClr val="1EB5E5"/>
                </a:solidFill>
              </a:rPr>
              <a:t>o   </a:t>
            </a:r>
            <a:r>
              <a:rPr b="1" lang="fr" sz="1000">
                <a:solidFill>
                  <a:srgbClr val="1EB5E5"/>
                </a:solidFill>
              </a:rPr>
              <a:t>Ses talents profonds</a:t>
            </a:r>
            <a:r>
              <a:rPr lang="fr" sz="1000">
                <a:solidFill>
                  <a:srgbClr val="1EB5E5"/>
                </a:solidFill>
              </a:rPr>
              <a:t> : </a:t>
            </a:r>
            <a:r>
              <a:rPr lang="fr" sz="1000">
                <a:solidFill>
                  <a:schemeClr val="dk1"/>
                </a:solidFill>
              </a:rPr>
              <a:t>les vrais moteurs, les sources de plaisir, d’énergie, d’engagement, d’épanouissement et donc de performance</a:t>
            </a:r>
            <a:endParaRPr sz="1000">
              <a:solidFill>
                <a:schemeClr val="dk1"/>
              </a:solidFill>
            </a:endParaRPr>
          </a:p>
          <a:p>
            <a:pPr indent="-228600" lvl="0" marL="228600" rtl="0" algn="l">
              <a:lnSpc>
                <a:spcPct val="115000"/>
              </a:lnSpc>
              <a:spcBef>
                <a:spcPts val="1200"/>
              </a:spcBef>
              <a:spcAft>
                <a:spcPts val="0"/>
              </a:spcAft>
              <a:buClr>
                <a:schemeClr val="dk1"/>
              </a:buClr>
              <a:buSzPts val="1100"/>
              <a:buFont typeface="Arial"/>
              <a:buNone/>
            </a:pPr>
            <a:r>
              <a:rPr lang="fr" sz="1000">
                <a:solidFill>
                  <a:srgbClr val="1EB5E5"/>
                </a:solidFill>
              </a:rPr>
              <a:t>o   </a:t>
            </a:r>
            <a:r>
              <a:rPr b="1" lang="fr" sz="1000">
                <a:solidFill>
                  <a:srgbClr val="1EB5E5"/>
                </a:solidFill>
              </a:rPr>
              <a:t>Ses talents construits </a:t>
            </a:r>
            <a:r>
              <a:rPr lang="fr" sz="1000">
                <a:solidFill>
                  <a:srgbClr val="1EB5E5"/>
                </a:solidFill>
              </a:rPr>
              <a:t> :</a:t>
            </a:r>
            <a:r>
              <a:rPr lang="fr" sz="1000">
                <a:solidFill>
                  <a:srgbClr val="191919"/>
                </a:solidFill>
              </a:rPr>
              <a:t> ses zones d’aisance, de confort sur lesquelles une personne peut facilement s’appuyer.</a:t>
            </a:r>
            <a:endParaRPr sz="1000">
              <a:solidFill>
                <a:srgbClr val="191919"/>
              </a:solidFill>
            </a:endParaRPr>
          </a:p>
          <a:p>
            <a:pPr indent="-228600" lvl="0" marL="228600" rtl="0" algn="l">
              <a:lnSpc>
                <a:spcPct val="115000"/>
              </a:lnSpc>
              <a:spcBef>
                <a:spcPts val="1200"/>
              </a:spcBef>
              <a:spcAft>
                <a:spcPts val="0"/>
              </a:spcAft>
              <a:buClr>
                <a:schemeClr val="dk1"/>
              </a:buClr>
              <a:buSzPts val="1100"/>
              <a:buFont typeface="Arial"/>
              <a:buNone/>
            </a:pPr>
            <a:r>
              <a:rPr lang="fr" sz="1000">
                <a:solidFill>
                  <a:srgbClr val="1EB5E5"/>
                </a:solidFill>
              </a:rPr>
              <a:t>o   </a:t>
            </a:r>
            <a:r>
              <a:rPr b="1" lang="fr" sz="1000">
                <a:solidFill>
                  <a:srgbClr val="1EB5E5"/>
                </a:solidFill>
              </a:rPr>
              <a:t>Ses irritants</a:t>
            </a:r>
            <a:r>
              <a:rPr lang="fr" sz="1000">
                <a:solidFill>
                  <a:srgbClr val="1EB5E5"/>
                </a:solidFill>
              </a:rPr>
              <a:t> : </a:t>
            </a:r>
            <a:r>
              <a:rPr lang="fr" sz="1000">
                <a:solidFill>
                  <a:schemeClr val="dk1"/>
                </a:solidFill>
              </a:rPr>
              <a:t>ce ne sont pas des incompétences mais ses consommateurs d’énergie, ses zones d’évitement,, d’inconfort,</a:t>
            </a:r>
            <a:endParaRPr sz="1000">
              <a:solidFill>
                <a:schemeClr val="dk1"/>
              </a:solidFill>
            </a:endParaRPr>
          </a:p>
          <a:p>
            <a:pPr indent="-228600" lvl="0" marL="228600" rtl="0" algn="l">
              <a:lnSpc>
                <a:spcPct val="115000"/>
              </a:lnSpc>
              <a:spcBef>
                <a:spcPts val="1200"/>
              </a:spcBef>
              <a:spcAft>
                <a:spcPts val="0"/>
              </a:spcAft>
              <a:buClr>
                <a:schemeClr val="dk1"/>
              </a:buClr>
              <a:buSzPts val="1100"/>
              <a:buFont typeface="Arial"/>
              <a:buNone/>
            </a:pPr>
            <a:r>
              <a:rPr lang="fr" sz="1000">
                <a:solidFill>
                  <a:srgbClr val="1EB5E5"/>
                </a:solidFill>
              </a:rPr>
              <a:t>o   </a:t>
            </a:r>
            <a:r>
              <a:rPr b="1" lang="fr" sz="1000">
                <a:solidFill>
                  <a:srgbClr val="1EB5E5"/>
                </a:solidFill>
              </a:rPr>
              <a:t>Sa manière d’aborder les problématiques, de prendre une décision, de raisonner</a:t>
            </a:r>
            <a:endParaRPr b="1" sz="1000">
              <a:solidFill>
                <a:srgbClr val="1EB5E5"/>
              </a:solidFill>
            </a:endParaRPr>
          </a:p>
          <a:p>
            <a:pPr indent="-228600" lvl="0" marL="228600" rtl="0" algn="l">
              <a:lnSpc>
                <a:spcPct val="115000"/>
              </a:lnSpc>
              <a:spcBef>
                <a:spcPts val="1200"/>
              </a:spcBef>
              <a:spcAft>
                <a:spcPts val="0"/>
              </a:spcAft>
              <a:buClr>
                <a:schemeClr val="dk1"/>
              </a:buClr>
              <a:buSzPts val="1100"/>
              <a:buFont typeface="Arial"/>
              <a:buNone/>
            </a:pPr>
            <a:r>
              <a:rPr lang="fr" sz="1000">
                <a:solidFill>
                  <a:srgbClr val="1EB5E5"/>
                </a:solidFill>
              </a:rPr>
              <a:t>o   </a:t>
            </a:r>
            <a:r>
              <a:rPr b="1" lang="fr" sz="1000">
                <a:solidFill>
                  <a:srgbClr val="1EB5E5"/>
                </a:solidFill>
              </a:rPr>
              <a:t>Sa manière de contribuer,  de créer de la valeur au niveau </a:t>
            </a:r>
            <a:endParaRPr b="1" sz="1000">
              <a:solidFill>
                <a:srgbClr val="1EB5E5"/>
              </a:solidFill>
            </a:endParaRPr>
          </a:p>
          <a:p>
            <a:pPr indent="-292100" lvl="0" marL="457200" rtl="0" algn="l">
              <a:lnSpc>
                <a:spcPct val="115000"/>
              </a:lnSpc>
              <a:spcBef>
                <a:spcPts val="0"/>
              </a:spcBef>
              <a:spcAft>
                <a:spcPts val="0"/>
              </a:spcAft>
              <a:buClr>
                <a:schemeClr val="dk1"/>
              </a:buClr>
              <a:buSzPts val="1000"/>
              <a:buChar char="-"/>
            </a:pPr>
            <a:r>
              <a:rPr lang="fr" sz="1000">
                <a:solidFill>
                  <a:schemeClr val="dk1"/>
                </a:solidFill>
              </a:rPr>
              <a:t>de sa mission,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fr" sz="1000">
                <a:solidFill>
                  <a:schemeClr val="dk1"/>
                </a:solidFill>
              </a:rPr>
              <a:t>des collectifs auxquels il  appartient (équipe, direction, organisation)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fr" sz="1000">
                <a:solidFill>
                  <a:schemeClr val="dk1"/>
                </a:solidFill>
              </a:rPr>
              <a:t>des  éventuels  projets  auxquels il participe.</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fr" sz="1000">
                <a:solidFill>
                  <a:schemeClr val="dk1"/>
                </a:solidFill>
              </a:rPr>
              <a:t>ou dans un contexte de transformation</a:t>
            </a:r>
            <a:endParaRPr sz="1000">
              <a:solidFill>
                <a:schemeClr val="dk1"/>
              </a:solidFill>
            </a:endParaRPr>
          </a:p>
          <a:p>
            <a:pPr indent="-228600" lvl="0" marL="228600" rtl="0" algn="l">
              <a:lnSpc>
                <a:spcPct val="115000"/>
              </a:lnSpc>
              <a:spcBef>
                <a:spcPts val="1200"/>
              </a:spcBef>
              <a:spcAft>
                <a:spcPts val="0"/>
              </a:spcAft>
              <a:buClr>
                <a:schemeClr val="dk1"/>
              </a:buClr>
              <a:buSzPts val="1100"/>
              <a:buFont typeface="Arial"/>
              <a:buNone/>
            </a:pPr>
            <a:r>
              <a:t/>
            </a:r>
            <a:endParaRPr sz="1100">
              <a:solidFill>
                <a:srgbClr val="FF0000"/>
              </a:solidFill>
              <a:latin typeface="Calibri"/>
              <a:ea typeface="Calibri"/>
              <a:cs typeface="Calibri"/>
              <a:sym typeface="Calibri"/>
            </a:endParaRPr>
          </a:p>
          <a:p>
            <a:pPr indent="-228600" lvl="0" marL="228600" rtl="0" algn="l">
              <a:lnSpc>
                <a:spcPct val="115000"/>
              </a:lnSpc>
              <a:spcBef>
                <a:spcPts val="1200"/>
              </a:spcBef>
              <a:spcAft>
                <a:spcPts val="1200"/>
              </a:spcAft>
              <a:buClr>
                <a:schemeClr val="dk1"/>
              </a:buClr>
              <a:buSzPts val="1100"/>
              <a:buFont typeface="Arial"/>
              <a:buNone/>
            </a:pPr>
            <a:r>
              <a:t/>
            </a:r>
            <a:endParaRPr sz="1000">
              <a:solidFill>
                <a:srgbClr val="F47B5A"/>
              </a:solidFill>
            </a:endParaRPr>
          </a:p>
        </p:txBody>
      </p:sp>
      <p:sp>
        <p:nvSpPr>
          <p:cNvPr id="798" name="Google Shape;798;g2e57c32f0dc_0_4"/>
          <p:cNvSpPr txBox="1"/>
          <p:nvPr>
            <p:ph type="title"/>
          </p:nvPr>
        </p:nvSpPr>
        <p:spPr>
          <a:xfrm>
            <a:off x="211000" y="216350"/>
            <a:ext cx="8886300" cy="78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90"/>
              <a:buNone/>
            </a:pPr>
            <a:r>
              <a:rPr lang="fr" sz="2000">
                <a:solidFill>
                  <a:srgbClr val="04AFE3"/>
                </a:solidFill>
              </a:rPr>
              <a:t>La dimension MAP  : </a:t>
            </a:r>
            <a:r>
              <a:rPr lang="fr" sz="2000"/>
              <a:t>nous révélons </a:t>
            </a:r>
            <a:r>
              <a:rPr lang="fr" sz="2000">
                <a:solidFill>
                  <a:srgbClr val="1EB5E5"/>
                </a:solidFill>
              </a:rPr>
              <a:t>les clés</a:t>
            </a:r>
            <a:r>
              <a:rPr lang="fr" sz="2000"/>
              <a:t>  </a:t>
            </a:r>
            <a:r>
              <a:rPr lang="fr" sz="2000">
                <a:solidFill>
                  <a:srgbClr val="002060"/>
                </a:solidFill>
              </a:rPr>
              <a:t>pour  comprendre  et accompagner  un </a:t>
            </a:r>
            <a:r>
              <a:rPr lang="fr" sz="2000">
                <a:solidFill>
                  <a:srgbClr val="1EB5E5"/>
                </a:solidFill>
              </a:rPr>
              <a:t>profil individuel</a:t>
            </a:r>
            <a:r>
              <a:rPr lang="fr" sz="2100">
                <a:solidFill>
                  <a:srgbClr val="1EB5E5"/>
                </a:solidFill>
              </a:rPr>
              <a:t>  </a:t>
            </a:r>
            <a:r>
              <a:rPr lang="fr">
                <a:solidFill>
                  <a:srgbClr val="1EB5E5"/>
                </a:solidFill>
              </a:rPr>
              <a:t> </a:t>
            </a:r>
            <a:endParaRPr>
              <a:solidFill>
                <a:srgbClr val="1EB5E5"/>
              </a:solidFill>
            </a:endParaRPr>
          </a:p>
        </p:txBody>
      </p:sp>
      <p:grpSp>
        <p:nvGrpSpPr>
          <p:cNvPr id="799" name="Google Shape;799;g2e57c32f0dc_0_4"/>
          <p:cNvGrpSpPr/>
          <p:nvPr/>
        </p:nvGrpSpPr>
        <p:grpSpPr>
          <a:xfrm>
            <a:off x="276699" y="1416805"/>
            <a:ext cx="4028067" cy="3091257"/>
            <a:chOff x="276699" y="1264405"/>
            <a:chExt cx="4028067" cy="3091257"/>
          </a:xfrm>
        </p:grpSpPr>
        <p:pic>
          <p:nvPicPr>
            <p:cNvPr id="800" name="Google Shape;800;g2e57c32f0dc_0_4"/>
            <p:cNvPicPr preferRelativeResize="0"/>
            <p:nvPr/>
          </p:nvPicPr>
          <p:blipFill rotWithShape="1">
            <a:blip r:embed="rId3">
              <a:alphaModFix/>
            </a:blip>
            <a:srcRect b="0" l="0" r="0" t="0"/>
            <a:stretch/>
          </p:blipFill>
          <p:spPr>
            <a:xfrm>
              <a:off x="276699" y="1264405"/>
              <a:ext cx="4028067" cy="3091257"/>
            </a:xfrm>
            <a:prstGeom prst="rect">
              <a:avLst/>
            </a:prstGeom>
            <a:noFill/>
            <a:ln>
              <a:noFill/>
            </a:ln>
          </p:spPr>
        </p:pic>
        <p:sp>
          <p:nvSpPr>
            <p:cNvPr id="801" name="Google Shape;801;g2e57c32f0dc_0_4"/>
            <p:cNvSpPr/>
            <p:nvPr/>
          </p:nvSpPr>
          <p:spPr>
            <a:xfrm>
              <a:off x="2736225" y="1412975"/>
              <a:ext cx="1390500" cy="179400"/>
            </a:xfrm>
            <a:prstGeom prst="rect">
              <a:avLst/>
            </a:prstGeom>
            <a:solidFill>
              <a:srgbClr val="53AAE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grpSp>
      <p:sp>
        <p:nvSpPr>
          <p:cNvPr id="802" name="Google Shape;802;g2e57c32f0dc_0_4"/>
          <p:cNvSpPr/>
          <p:nvPr/>
        </p:nvSpPr>
        <p:spPr>
          <a:xfrm>
            <a:off x="4572000" y="801668"/>
            <a:ext cx="3942347" cy="61513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Slide back-up</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2cee003fe04_0_0"/>
          <p:cNvSpPr txBox="1"/>
          <p:nvPr/>
        </p:nvSpPr>
        <p:spPr>
          <a:xfrm>
            <a:off x="283950" y="1645900"/>
            <a:ext cx="4717200" cy="743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chemeClr val="dk1"/>
              </a:buClr>
              <a:buSzPts val="1100"/>
              <a:buFont typeface="Arial"/>
              <a:buNone/>
            </a:pPr>
            <a:r>
              <a:rPr b="0" i="0" lang="fr" sz="1100" u="none" cap="none" strike="noStrike">
                <a:solidFill>
                  <a:srgbClr val="002060"/>
                </a:solidFill>
                <a:latin typeface="Raleway"/>
                <a:ea typeface="Raleway"/>
                <a:cs typeface="Raleway"/>
                <a:sym typeface="Raleway"/>
              </a:rPr>
              <a:t>Le match d’un </a:t>
            </a:r>
            <a:r>
              <a:rPr b="1" i="0" lang="fr" sz="1100" u="none" cap="none" strike="noStrike">
                <a:solidFill>
                  <a:srgbClr val="04AFE3"/>
                </a:solidFill>
                <a:latin typeface="Raleway"/>
                <a:ea typeface="Raleway"/>
                <a:cs typeface="Raleway"/>
                <a:sym typeface="Raleway"/>
              </a:rPr>
              <a:t>profil individuel</a:t>
            </a:r>
            <a:r>
              <a:rPr b="0" i="0" lang="fr" sz="1100" u="none" cap="none" strike="noStrike">
                <a:solidFill>
                  <a:srgbClr val="002060"/>
                </a:solidFill>
                <a:latin typeface="Raleway"/>
                <a:ea typeface="Raleway"/>
                <a:cs typeface="Raleway"/>
                <a:sym typeface="Raleway"/>
              </a:rPr>
              <a:t> avec celui d’un autre profil individuel</a:t>
            </a:r>
            <a:r>
              <a:rPr b="1" i="0" lang="fr" sz="1100" u="none" cap="none" strike="noStrike">
                <a:solidFill>
                  <a:srgbClr val="002060"/>
                </a:solidFill>
                <a:latin typeface="Raleway"/>
                <a:ea typeface="Raleway"/>
                <a:cs typeface="Raleway"/>
                <a:sym typeface="Raleway"/>
              </a:rPr>
              <a:t> </a:t>
            </a:r>
            <a:r>
              <a:rPr b="0" i="0" lang="fr" sz="1100" u="none" cap="none" strike="noStrike">
                <a:solidFill>
                  <a:srgbClr val="002060"/>
                </a:solidFill>
                <a:latin typeface="Raleway"/>
                <a:ea typeface="Raleway"/>
                <a:cs typeface="Raleway"/>
                <a:sym typeface="Raleway"/>
              </a:rPr>
              <a:t> ou d’un profil d’équipe pour évaluer leur </a:t>
            </a:r>
            <a:r>
              <a:rPr b="1" i="0" lang="fr" sz="1100" u="none" cap="none" strike="noStrike">
                <a:solidFill>
                  <a:srgbClr val="002060"/>
                </a:solidFill>
                <a:latin typeface="Raleway"/>
                <a:ea typeface="Raleway"/>
                <a:cs typeface="Raleway"/>
                <a:sym typeface="Raleway"/>
              </a:rPr>
              <a:t>complémentarité </a:t>
            </a:r>
            <a:r>
              <a:rPr b="0" i="0" lang="fr" sz="1100" u="none" cap="none" strike="noStrike">
                <a:solidFill>
                  <a:srgbClr val="002060"/>
                </a:solidFill>
                <a:latin typeface="Raleway"/>
                <a:ea typeface="Raleway"/>
                <a:cs typeface="Raleway"/>
                <a:sym typeface="Raleway"/>
              </a:rPr>
              <a:t>(Map Team)</a:t>
            </a:r>
            <a:endParaRPr b="0" i="0" sz="1100" u="none" cap="none" strike="noStrike">
              <a:solidFill>
                <a:srgbClr val="002060"/>
              </a:solidFill>
              <a:latin typeface="Raleway"/>
              <a:ea typeface="Raleway"/>
              <a:cs typeface="Raleway"/>
              <a:sym typeface="Raleway"/>
            </a:endParaRPr>
          </a:p>
        </p:txBody>
      </p:sp>
      <p:sp>
        <p:nvSpPr>
          <p:cNvPr id="808" name="Google Shape;808;g2cee003fe04_0_0"/>
          <p:cNvSpPr txBox="1"/>
          <p:nvPr/>
        </p:nvSpPr>
        <p:spPr>
          <a:xfrm>
            <a:off x="5091648" y="1611300"/>
            <a:ext cx="3745500" cy="54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chemeClr val="dk1"/>
              </a:buClr>
              <a:buSzPts val="1100"/>
              <a:buFont typeface="Arial"/>
              <a:buNone/>
            </a:pPr>
            <a:r>
              <a:rPr b="0" i="0" lang="fr" sz="1100" u="none" cap="none" strike="noStrike">
                <a:solidFill>
                  <a:srgbClr val="002060"/>
                </a:solidFill>
                <a:latin typeface="Raleway"/>
                <a:ea typeface="Raleway"/>
                <a:cs typeface="Raleway"/>
                <a:sym typeface="Raleway"/>
              </a:rPr>
              <a:t>Le match d’un </a:t>
            </a:r>
            <a:r>
              <a:rPr b="1" i="0" lang="fr" sz="1100" u="none" cap="none" strike="noStrike">
                <a:solidFill>
                  <a:srgbClr val="04AFE3"/>
                </a:solidFill>
                <a:latin typeface="Raleway"/>
                <a:ea typeface="Raleway"/>
                <a:cs typeface="Raleway"/>
                <a:sym typeface="Raleway"/>
              </a:rPr>
              <a:t>profil individuel ou collectif</a:t>
            </a:r>
            <a:r>
              <a:rPr b="1" i="0" lang="fr" sz="1100" u="none" cap="none" strike="noStrike">
                <a:solidFill>
                  <a:srgbClr val="002060"/>
                </a:solidFill>
                <a:latin typeface="Raleway"/>
                <a:ea typeface="Raleway"/>
                <a:cs typeface="Raleway"/>
                <a:sym typeface="Raleway"/>
              </a:rPr>
              <a:t> </a:t>
            </a:r>
            <a:r>
              <a:rPr b="0" i="0" lang="fr" sz="1100" u="none" cap="none" strike="noStrike">
                <a:solidFill>
                  <a:srgbClr val="002060"/>
                </a:solidFill>
                <a:latin typeface="Raleway"/>
                <a:ea typeface="Raleway"/>
                <a:cs typeface="Raleway"/>
                <a:sym typeface="Raleway"/>
              </a:rPr>
              <a:t>par rapport à des</a:t>
            </a:r>
            <a:r>
              <a:rPr b="1" i="0" lang="fr" sz="1100" u="none" cap="none" strike="noStrike">
                <a:solidFill>
                  <a:srgbClr val="002060"/>
                </a:solidFill>
                <a:latin typeface="Raleway"/>
                <a:ea typeface="Raleway"/>
                <a:cs typeface="Raleway"/>
                <a:sym typeface="Raleway"/>
              </a:rPr>
              <a:t> enjeux, </a:t>
            </a:r>
            <a:r>
              <a:rPr b="0" i="0" lang="fr" sz="1100" u="none" cap="none" strike="noStrike">
                <a:solidFill>
                  <a:srgbClr val="002060"/>
                </a:solidFill>
                <a:latin typeface="Raleway"/>
                <a:ea typeface="Raleway"/>
                <a:cs typeface="Raleway"/>
                <a:sym typeface="Raleway"/>
              </a:rPr>
              <a:t>des </a:t>
            </a:r>
            <a:r>
              <a:rPr b="1" i="0" lang="fr" sz="1100" u="none" cap="none" strike="noStrike">
                <a:solidFill>
                  <a:srgbClr val="002060"/>
                </a:solidFill>
                <a:latin typeface="Raleway"/>
                <a:ea typeface="Raleway"/>
                <a:cs typeface="Raleway"/>
                <a:sym typeface="Raleway"/>
              </a:rPr>
              <a:t>objectifs, </a:t>
            </a:r>
            <a:r>
              <a:rPr b="0" i="0" lang="fr" sz="1100" u="none" cap="none" strike="noStrike">
                <a:solidFill>
                  <a:srgbClr val="002060"/>
                </a:solidFill>
                <a:latin typeface="Raleway"/>
                <a:ea typeface="Raleway"/>
                <a:cs typeface="Raleway"/>
                <a:sym typeface="Raleway"/>
              </a:rPr>
              <a:t>un </a:t>
            </a:r>
            <a:r>
              <a:rPr b="1" i="0" lang="fr" sz="1100" u="none" cap="none" strike="noStrike">
                <a:solidFill>
                  <a:srgbClr val="002060"/>
                </a:solidFill>
                <a:latin typeface="Raleway"/>
                <a:ea typeface="Raleway"/>
                <a:cs typeface="Raleway"/>
                <a:sym typeface="Raleway"/>
              </a:rPr>
              <a:t>projet.. </a:t>
            </a:r>
            <a:r>
              <a:rPr b="0" i="0" lang="fr" sz="1100" u="none" cap="none" strike="noStrike">
                <a:solidFill>
                  <a:srgbClr val="002060"/>
                </a:solidFill>
                <a:latin typeface="Raleway"/>
                <a:ea typeface="Raleway"/>
                <a:cs typeface="Raleway"/>
                <a:sym typeface="Raleway"/>
              </a:rPr>
              <a:t>(Map Scan)</a:t>
            </a:r>
            <a:endParaRPr b="0" i="0" sz="900" u="none" cap="none" strike="noStrike">
              <a:solidFill>
                <a:srgbClr val="002060"/>
              </a:solidFill>
              <a:latin typeface="Raleway"/>
              <a:ea typeface="Raleway"/>
              <a:cs typeface="Raleway"/>
              <a:sym typeface="Raleway"/>
            </a:endParaRPr>
          </a:p>
        </p:txBody>
      </p:sp>
      <p:sp>
        <p:nvSpPr>
          <p:cNvPr id="809" name="Google Shape;809;g2cee003fe04_0_0"/>
          <p:cNvSpPr txBox="1"/>
          <p:nvPr/>
        </p:nvSpPr>
        <p:spPr>
          <a:xfrm>
            <a:off x="283959" y="3337550"/>
            <a:ext cx="4176300" cy="54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chemeClr val="dk1"/>
              </a:buClr>
              <a:buSzPts val="1100"/>
              <a:buFont typeface="Arial"/>
              <a:buNone/>
            </a:pPr>
            <a:r>
              <a:rPr b="0" i="0" lang="fr" sz="1100" u="none" cap="none" strike="noStrike">
                <a:solidFill>
                  <a:srgbClr val="002060"/>
                </a:solidFill>
                <a:latin typeface="Raleway"/>
                <a:ea typeface="Raleway"/>
                <a:cs typeface="Raleway"/>
                <a:sym typeface="Raleway"/>
              </a:rPr>
              <a:t>L’identification des enjeux d’un,poste ou d’une équipe pour les </a:t>
            </a:r>
            <a:r>
              <a:rPr b="1" i="0" lang="fr" sz="1100" u="none" cap="none" strike="noStrike">
                <a:solidFill>
                  <a:srgbClr val="04AFE3"/>
                </a:solidFill>
                <a:latin typeface="Raleway"/>
                <a:ea typeface="Raleway"/>
                <a:cs typeface="Raleway"/>
                <a:sym typeface="Raleway"/>
              </a:rPr>
              <a:t>matcher </a:t>
            </a:r>
            <a:r>
              <a:rPr b="0" i="0" lang="fr" sz="1100" u="none" cap="none" strike="noStrike">
                <a:solidFill>
                  <a:srgbClr val="002060"/>
                </a:solidFill>
                <a:latin typeface="Raleway"/>
                <a:ea typeface="Raleway"/>
                <a:cs typeface="Raleway"/>
                <a:sym typeface="Raleway"/>
              </a:rPr>
              <a:t>(en miroir aux profils (Bibliothèque) </a:t>
            </a:r>
            <a:endParaRPr b="0" i="0" sz="800" u="none" cap="none" strike="noStrike">
              <a:solidFill>
                <a:srgbClr val="000000"/>
              </a:solidFill>
              <a:latin typeface="Raleway"/>
              <a:ea typeface="Raleway"/>
              <a:cs typeface="Raleway"/>
              <a:sym typeface="Raleway"/>
            </a:endParaRPr>
          </a:p>
        </p:txBody>
      </p:sp>
      <p:sp>
        <p:nvSpPr>
          <p:cNvPr id="810" name="Google Shape;810;g2cee003fe04_0_0"/>
          <p:cNvSpPr txBox="1"/>
          <p:nvPr/>
        </p:nvSpPr>
        <p:spPr>
          <a:xfrm>
            <a:off x="4857750" y="3243700"/>
            <a:ext cx="42861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100" u="none" cap="none" strike="noStrike">
                <a:solidFill>
                  <a:srgbClr val="002060"/>
                </a:solidFill>
                <a:latin typeface="Raleway"/>
                <a:ea typeface="Raleway"/>
                <a:cs typeface="Raleway"/>
                <a:sym typeface="Raleway"/>
              </a:rPr>
              <a:t>Le match pour identifier dans un </a:t>
            </a:r>
            <a:r>
              <a:rPr b="1" i="0" lang="fr" sz="1100" u="none" cap="none" strike="noStrike">
                <a:solidFill>
                  <a:srgbClr val="04AFE3"/>
                </a:solidFill>
                <a:latin typeface="Raleway"/>
                <a:ea typeface="Raleway"/>
                <a:cs typeface="Raleway"/>
                <a:sym typeface="Raleway"/>
              </a:rPr>
              <a:t>vivier de profils individuels</a:t>
            </a:r>
            <a:r>
              <a:rPr b="0" i="0" lang="fr" sz="1100" u="none" cap="none" strike="noStrike">
                <a:solidFill>
                  <a:srgbClr val="002060"/>
                </a:solidFill>
                <a:latin typeface="Raleway"/>
                <a:ea typeface="Raleway"/>
                <a:cs typeface="Raleway"/>
                <a:sym typeface="Raleway"/>
              </a:rPr>
              <a:t> ceux qui ont le plus d’appétences pour un</a:t>
            </a:r>
            <a:r>
              <a:rPr b="1" i="0" lang="fr" sz="1100" u="none" cap="none" strike="noStrike">
                <a:solidFill>
                  <a:srgbClr val="002060"/>
                </a:solidFill>
                <a:latin typeface="Raleway"/>
                <a:ea typeface="Raleway"/>
                <a:cs typeface="Raleway"/>
                <a:sym typeface="Raleway"/>
              </a:rPr>
              <a:t> poste, </a:t>
            </a:r>
            <a:r>
              <a:rPr b="0" i="0" lang="fr" sz="1100" u="none" cap="none" strike="noStrike">
                <a:solidFill>
                  <a:srgbClr val="002060"/>
                </a:solidFill>
                <a:latin typeface="Raleway"/>
                <a:ea typeface="Raleway"/>
                <a:cs typeface="Raleway"/>
                <a:sym typeface="Raleway"/>
              </a:rPr>
              <a:t>ou un</a:t>
            </a:r>
            <a:r>
              <a:rPr b="1" i="0" lang="fr" sz="1100" u="none" cap="none" strike="noStrike">
                <a:solidFill>
                  <a:srgbClr val="002060"/>
                </a:solidFill>
                <a:latin typeface="Raleway"/>
                <a:ea typeface="Raleway"/>
                <a:cs typeface="Raleway"/>
                <a:sym typeface="Raleway"/>
              </a:rPr>
              <a:t> </a:t>
            </a:r>
            <a:r>
              <a:rPr b="0" i="0" lang="fr" sz="1100" u="none" cap="none" strike="noStrike">
                <a:solidFill>
                  <a:srgbClr val="002060"/>
                </a:solidFill>
                <a:latin typeface="Raleway"/>
                <a:ea typeface="Raleway"/>
                <a:cs typeface="Raleway"/>
                <a:sym typeface="Raleway"/>
              </a:rPr>
              <a:t>un </a:t>
            </a:r>
            <a:r>
              <a:rPr b="1" i="0" lang="fr" sz="1100" u="none" cap="none" strike="noStrike">
                <a:solidFill>
                  <a:srgbClr val="002060"/>
                </a:solidFill>
                <a:latin typeface="Raleway"/>
                <a:ea typeface="Raleway"/>
                <a:cs typeface="Raleway"/>
                <a:sym typeface="Raleway"/>
              </a:rPr>
              <a:t>rôle </a:t>
            </a:r>
            <a:r>
              <a:rPr b="0" i="0" lang="fr" sz="1100" u="none" cap="none" strike="noStrike">
                <a:solidFill>
                  <a:srgbClr val="002060"/>
                </a:solidFill>
                <a:latin typeface="Raleway"/>
                <a:ea typeface="Raleway"/>
                <a:cs typeface="Raleway"/>
                <a:sym typeface="Raleway"/>
              </a:rPr>
              <a:t>(Casting)</a:t>
            </a:r>
            <a:endParaRPr b="0" i="0" sz="900" u="none" cap="none" strike="noStrike">
              <a:solidFill>
                <a:srgbClr val="002060"/>
              </a:solidFill>
              <a:latin typeface="Raleway"/>
              <a:ea typeface="Raleway"/>
              <a:cs typeface="Raleway"/>
              <a:sym typeface="Raleway"/>
            </a:endParaRPr>
          </a:p>
        </p:txBody>
      </p:sp>
      <p:sp>
        <p:nvSpPr>
          <p:cNvPr id="811" name="Google Shape;811;g2cee003fe04_0_0"/>
          <p:cNvSpPr txBox="1"/>
          <p:nvPr/>
        </p:nvSpPr>
        <p:spPr>
          <a:xfrm>
            <a:off x="140400" y="131500"/>
            <a:ext cx="9109500" cy="811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2200"/>
              <a:buFont typeface="Arial"/>
              <a:buNone/>
            </a:pPr>
            <a:r>
              <a:rPr b="1" i="0" lang="fr" sz="2000" u="none" cap="none" strike="noStrike">
                <a:solidFill>
                  <a:srgbClr val="04AFE3"/>
                </a:solidFill>
                <a:latin typeface="Raleway ExtraBold"/>
                <a:ea typeface="Raleway ExtraBold"/>
                <a:cs typeface="Raleway ExtraBold"/>
                <a:sym typeface="Raleway ExtraBold"/>
              </a:rPr>
              <a:t>La dimension MATCH </a:t>
            </a:r>
            <a:r>
              <a:rPr b="1" i="0" lang="fr" sz="2000" u="none" cap="none" strike="noStrike">
                <a:solidFill>
                  <a:srgbClr val="03045E"/>
                </a:solidFill>
                <a:latin typeface="Raleway ExtraBold"/>
                <a:ea typeface="Raleway ExtraBold"/>
                <a:cs typeface="Raleway ExtraBold"/>
                <a:sym typeface="Raleway ExtraBold"/>
              </a:rPr>
              <a:t>: </a:t>
            </a:r>
            <a:r>
              <a:rPr b="1" i="0" lang="fr" sz="2000" u="none" cap="none" strike="noStrike">
                <a:solidFill>
                  <a:srgbClr val="002060"/>
                </a:solidFill>
                <a:latin typeface="Raleway ExtraBold"/>
                <a:ea typeface="Raleway ExtraBold"/>
                <a:cs typeface="Raleway ExtraBold"/>
                <a:sym typeface="Raleway ExtraBold"/>
              </a:rPr>
              <a:t>aller plus loin, avec une </a:t>
            </a:r>
            <a:r>
              <a:rPr b="1" i="0" lang="fr" sz="2000" u="none" cap="none" strike="noStrike">
                <a:solidFill>
                  <a:srgbClr val="04AFE3"/>
                </a:solidFill>
                <a:latin typeface="Raleway ExtraBold"/>
                <a:ea typeface="Raleway ExtraBold"/>
                <a:cs typeface="Raleway ExtraBold"/>
                <a:sym typeface="Raleway ExtraBold"/>
              </a:rPr>
              <a:t>analyse contextuelle </a:t>
            </a:r>
            <a:r>
              <a:rPr b="1" i="0" lang="fr" sz="2000" u="none" cap="none" strike="noStrike">
                <a:solidFill>
                  <a:srgbClr val="002060"/>
                </a:solidFill>
                <a:latin typeface="Raleway ExtraBold"/>
                <a:ea typeface="Raleway ExtraBold"/>
                <a:cs typeface="Raleway ExtraBold"/>
                <a:sym typeface="Raleway ExtraBold"/>
              </a:rPr>
              <a:t>et</a:t>
            </a:r>
            <a:r>
              <a:rPr b="1" i="0" lang="fr" sz="2000" u="none" cap="none" strike="noStrike">
                <a:solidFill>
                  <a:srgbClr val="17AFE6"/>
                </a:solidFill>
                <a:latin typeface="Raleway ExtraBold"/>
                <a:ea typeface="Raleway ExtraBold"/>
                <a:cs typeface="Raleway ExtraBold"/>
                <a:sym typeface="Raleway ExtraBold"/>
              </a:rPr>
              <a:t> comparative </a:t>
            </a:r>
            <a:endParaRPr b="1" i="0" sz="2000" u="none" cap="none" strike="noStrike">
              <a:solidFill>
                <a:schemeClr val="dk1"/>
              </a:solidFill>
              <a:latin typeface="Raleway"/>
              <a:ea typeface="Raleway"/>
              <a:cs typeface="Raleway"/>
              <a:sym typeface="Raleway"/>
            </a:endParaRPr>
          </a:p>
        </p:txBody>
      </p:sp>
      <p:sp>
        <p:nvSpPr>
          <p:cNvPr id="812" name="Google Shape;812;g2cee003fe04_0_0"/>
          <p:cNvSpPr txBox="1"/>
          <p:nvPr/>
        </p:nvSpPr>
        <p:spPr>
          <a:xfrm>
            <a:off x="44550" y="831450"/>
            <a:ext cx="9383400" cy="7434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1200"/>
              </a:spcBef>
              <a:spcAft>
                <a:spcPts val="0"/>
              </a:spcAft>
              <a:buClr>
                <a:srgbClr val="18285B"/>
              </a:buClr>
              <a:buSzPts val="1100"/>
              <a:buFont typeface="Raleway"/>
              <a:buChar char="●"/>
            </a:pPr>
            <a:r>
              <a:rPr b="0" i="0" lang="fr" sz="1100" u="none" cap="none" strike="noStrike">
                <a:solidFill>
                  <a:srgbClr val="18285B"/>
                </a:solidFill>
                <a:latin typeface="Raleway"/>
                <a:ea typeface="Raleway"/>
                <a:cs typeface="Raleway"/>
                <a:sym typeface="Raleway"/>
              </a:rPr>
              <a:t>Chaque entreprise, chaque poste, chaque équipe, chaque projet,, possèdent ses  enjeux. </a:t>
            </a:r>
            <a:endParaRPr b="0" i="0" sz="1100" u="none" cap="none" strike="noStrike">
              <a:solidFill>
                <a:srgbClr val="18285B"/>
              </a:solidFill>
              <a:latin typeface="Raleway"/>
              <a:ea typeface="Raleway"/>
              <a:cs typeface="Raleway"/>
              <a:sym typeface="Raleway"/>
            </a:endParaRPr>
          </a:p>
          <a:p>
            <a:pPr indent="-298450" lvl="0" marL="457200" marR="0" rtl="0" algn="l">
              <a:lnSpc>
                <a:spcPct val="115000"/>
              </a:lnSpc>
              <a:spcBef>
                <a:spcPts val="0"/>
              </a:spcBef>
              <a:spcAft>
                <a:spcPts val="0"/>
              </a:spcAft>
              <a:buClr>
                <a:srgbClr val="18285B"/>
              </a:buClr>
              <a:buSzPts val="1100"/>
              <a:buFont typeface="Raleway"/>
              <a:buChar char="●"/>
            </a:pPr>
            <a:r>
              <a:rPr b="0" i="0" lang="fr" sz="1100" u="none" cap="none" strike="noStrike">
                <a:solidFill>
                  <a:srgbClr val="18285B"/>
                </a:solidFill>
                <a:latin typeface="Raleway"/>
                <a:ea typeface="Raleway"/>
                <a:cs typeface="Raleway"/>
                <a:sym typeface="Raleway"/>
              </a:rPr>
              <a:t>map &amp; match permet de comparer, les profils d’une personne  ,  permet de faire ressortir les écarts à adresser, de prendre des décisions, de s'aligner et prioriser les actions à mener, ou encore construire les plans d’accompagnement  à mettre en place.</a:t>
            </a:r>
            <a:endParaRPr b="0" i="0" sz="1100" u="none" cap="none" strike="noStrike">
              <a:solidFill>
                <a:srgbClr val="18285B"/>
              </a:solidFill>
              <a:latin typeface="Raleway"/>
              <a:ea typeface="Raleway"/>
              <a:cs typeface="Raleway"/>
              <a:sym typeface="Raleway"/>
            </a:endParaRPr>
          </a:p>
        </p:txBody>
      </p:sp>
      <p:grpSp>
        <p:nvGrpSpPr>
          <p:cNvPr id="813" name="Google Shape;813;g2cee003fe04_0_0"/>
          <p:cNvGrpSpPr/>
          <p:nvPr/>
        </p:nvGrpSpPr>
        <p:grpSpPr>
          <a:xfrm>
            <a:off x="5638385" y="2245186"/>
            <a:ext cx="1911624" cy="1054201"/>
            <a:chOff x="5809848" y="2261061"/>
            <a:chExt cx="1911624" cy="1054201"/>
          </a:xfrm>
        </p:grpSpPr>
        <p:pic>
          <p:nvPicPr>
            <p:cNvPr id="814" name="Google Shape;814;g2cee003fe04_0_0"/>
            <p:cNvPicPr preferRelativeResize="0"/>
            <p:nvPr/>
          </p:nvPicPr>
          <p:blipFill rotWithShape="1">
            <a:blip r:embed="rId3">
              <a:alphaModFix/>
            </a:blip>
            <a:srcRect b="0" l="0" r="0" t="0"/>
            <a:stretch/>
          </p:blipFill>
          <p:spPr>
            <a:xfrm>
              <a:off x="5809848" y="2261061"/>
              <a:ext cx="1911624" cy="1054201"/>
            </a:xfrm>
            <a:prstGeom prst="rect">
              <a:avLst/>
            </a:prstGeom>
            <a:noFill/>
            <a:ln>
              <a:noFill/>
            </a:ln>
          </p:spPr>
        </p:pic>
        <p:pic>
          <p:nvPicPr>
            <p:cNvPr id="815" name="Google Shape;815;g2cee003fe04_0_0"/>
            <p:cNvPicPr preferRelativeResize="0"/>
            <p:nvPr/>
          </p:nvPicPr>
          <p:blipFill rotWithShape="1">
            <a:blip r:embed="rId4">
              <a:alphaModFix/>
            </a:blip>
            <a:srcRect b="0" l="0" r="0" t="0"/>
            <a:stretch/>
          </p:blipFill>
          <p:spPr>
            <a:xfrm>
              <a:off x="6010575" y="2313448"/>
              <a:ext cx="1521736" cy="872401"/>
            </a:xfrm>
            <a:prstGeom prst="rect">
              <a:avLst/>
            </a:prstGeom>
            <a:noFill/>
            <a:ln>
              <a:noFill/>
            </a:ln>
          </p:spPr>
        </p:pic>
      </p:grpSp>
      <p:grpSp>
        <p:nvGrpSpPr>
          <p:cNvPr id="816" name="Google Shape;816;g2cee003fe04_0_0"/>
          <p:cNvGrpSpPr/>
          <p:nvPr/>
        </p:nvGrpSpPr>
        <p:grpSpPr>
          <a:xfrm>
            <a:off x="5638385" y="3889311"/>
            <a:ext cx="1911624" cy="1054201"/>
            <a:chOff x="3415885" y="3966311"/>
            <a:chExt cx="1911624" cy="1054201"/>
          </a:xfrm>
        </p:grpSpPr>
        <p:pic>
          <p:nvPicPr>
            <p:cNvPr id="817" name="Google Shape;817;g2cee003fe04_0_0"/>
            <p:cNvPicPr preferRelativeResize="0"/>
            <p:nvPr/>
          </p:nvPicPr>
          <p:blipFill rotWithShape="1">
            <a:blip r:embed="rId3">
              <a:alphaModFix/>
            </a:blip>
            <a:srcRect b="0" l="0" r="0" t="0"/>
            <a:stretch/>
          </p:blipFill>
          <p:spPr>
            <a:xfrm>
              <a:off x="3415885" y="3966311"/>
              <a:ext cx="1911624" cy="1054201"/>
            </a:xfrm>
            <a:prstGeom prst="rect">
              <a:avLst/>
            </a:prstGeom>
            <a:noFill/>
            <a:ln>
              <a:noFill/>
            </a:ln>
          </p:spPr>
        </p:pic>
        <p:pic>
          <p:nvPicPr>
            <p:cNvPr id="818" name="Google Shape;818;g2cee003fe04_0_0"/>
            <p:cNvPicPr preferRelativeResize="0"/>
            <p:nvPr/>
          </p:nvPicPr>
          <p:blipFill rotWithShape="1">
            <a:blip r:embed="rId5">
              <a:alphaModFix/>
            </a:blip>
            <a:srcRect b="0" l="0" r="4579" t="0"/>
            <a:stretch/>
          </p:blipFill>
          <p:spPr>
            <a:xfrm>
              <a:off x="3618763" y="4017944"/>
              <a:ext cx="1521727" cy="867406"/>
            </a:xfrm>
            <a:prstGeom prst="rect">
              <a:avLst/>
            </a:prstGeom>
            <a:noFill/>
            <a:ln>
              <a:noFill/>
            </a:ln>
          </p:spPr>
        </p:pic>
      </p:grpSp>
      <p:pic>
        <p:nvPicPr>
          <p:cNvPr id="819" name="Google Shape;819;g2cee003fe04_0_0"/>
          <p:cNvPicPr preferRelativeResize="0"/>
          <p:nvPr/>
        </p:nvPicPr>
        <p:blipFill rotWithShape="1">
          <a:blip r:embed="rId3">
            <a:alphaModFix/>
          </a:blip>
          <a:srcRect b="0" l="0" r="0" t="0"/>
          <a:stretch/>
        </p:blipFill>
        <p:spPr>
          <a:xfrm>
            <a:off x="1726798" y="2284873"/>
            <a:ext cx="1911624" cy="1054201"/>
          </a:xfrm>
          <a:prstGeom prst="rect">
            <a:avLst/>
          </a:prstGeom>
          <a:noFill/>
          <a:ln>
            <a:noFill/>
          </a:ln>
        </p:spPr>
      </p:pic>
      <p:grpSp>
        <p:nvGrpSpPr>
          <p:cNvPr id="820" name="Google Shape;820;g2cee003fe04_0_0"/>
          <p:cNvGrpSpPr/>
          <p:nvPr/>
        </p:nvGrpSpPr>
        <p:grpSpPr>
          <a:xfrm>
            <a:off x="1726798" y="3889311"/>
            <a:ext cx="1911624" cy="1054201"/>
            <a:chOff x="1504260" y="3889311"/>
            <a:chExt cx="1911624" cy="1054201"/>
          </a:xfrm>
        </p:grpSpPr>
        <p:pic>
          <p:nvPicPr>
            <p:cNvPr id="821" name="Google Shape;821;g2cee003fe04_0_0"/>
            <p:cNvPicPr preferRelativeResize="0"/>
            <p:nvPr/>
          </p:nvPicPr>
          <p:blipFill rotWithShape="1">
            <a:blip r:embed="rId3">
              <a:alphaModFix/>
            </a:blip>
            <a:srcRect b="0" l="0" r="0" t="0"/>
            <a:stretch/>
          </p:blipFill>
          <p:spPr>
            <a:xfrm>
              <a:off x="1504260" y="3889311"/>
              <a:ext cx="1911624" cy="1054201"/>
            </a:xfrm>
            <a:prstGeom prst="rect">
              <a:avLst/>
            </a:prstGeom>
            <a:noFill/>
            <a:ln>
              <a:noFill/>
            </a:ln>
          </p:spPr>
        </p:pic>
        <p:pic>
          <p:nvPicPr>
            <p:cNvPr id="822" name="Google Shape;822;g2cee003fe04_0_0"/>
            <p:cNvPicPr preferRelativeResize="0"/>
            <p:nvPr/>
          </p:nvPicPr>
          <p:blipFill rotWithShape="1">
            <a:blip r:embed="rId6">
              <a:alphaModFix/>
            </a:blip>
            <a:srcRect b="0" l="0" r="0" t="0"/>
            <a:stretch/>
          </p:blipFill>
          <p:spPr>
            <a:xfrm>
              <a:off x="1699213" y="3950418"/>
              <a:ext cx="1521725" cy="867406"/>
            </a:xfrm>
            <a:prstGeom prst="rect">
              <a:avLst/>
            </a:prstGeom>
            <a:noFill/>
            <a:ln>
              <a:noFill/>
            </a:ln>
          </p:spPr>
        </p:pic>
      </p:grpSp>
      <p:pic>
        <p:nvPicPr>
          <p:cNvPr id="823" name="Google Shape;823;g2cee003fe04_0_0"/>
          <p:cNvPicPr preferRelativeResize="0"/>
          <p:nvPr/>
        </p:nvPicPr>
        <p:blipFill rotWithShape="1">
          <a:blip r:embed="rId7">
            <a:alphaModFix/>
          </a:blip>
          <a:srcRect b="0" l="0" r="0" t="0"/>
          <a:stretch/>
        </p:blipFill>
        <p:spPr>
          <a:xfrm>
            <a:off x="1916037" y="2366675"/>
            <a:ext cx="1533159" cy="811200"/>
          </a:xfrm>
          <a:prstGeom prst="rect">
            <a:avLst/>
          </a:prstGeom>
          <a:noFill/>
          <a:ln>
            <a:noFill/>
          </a:ln>
        </p:spPr>
      </p:pic>
      <p:sp>
        <p:nvSpPr>
          <p:cNvPr id="824" name="Google Shape;824;g2cee003fe04_0_0"/>
          <p:cNvSpPr/>
          <p:nvPr/>
        </p:nvSpPr>
        <p:spPr>
          <a:xfrm>
            <a:off x="4572000" y="801668"/>
            <a:ext cx="3942347" cy="61513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Slide back-up</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34e20f5b708_2_351"/>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g34e20f5b708_2_351"/>
          <p:cNvSpPr/>
          <p:nvPr/>
        </p:nvSpPr>
        <p:spPr>
          <a:xfrm>
            <a:off x="7585812" y="4629150"/>
            <a:ext cx="1043838" cy="207614"/>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1" name="Google Shape;831;g34e20f5b708_2_351"/>
          <p:cNvPicPr preferRelativeResize="0"/>
          <p:nvPr/>
        </p:nvPicPr>
        <p:blipFill rotWithShape="1">
          <a:blip r:embed="rId5">
            <a:alphaModFix/>
          </a:blip>
          <a:srcRect b="0" l="0" r="0" t="0"/>
          <a:stretch/>
        </p:blipFill>
        <p:spPr>
          <a:xfrm>
            <a:off x="78675" y="1211400"/>
            <a:ext cx="3271849" cy="3271875"/>
          </a:xfrm>
          <a:prstGeom prst="rect">
            <a:avLst/>
          </a:prstGeom>
          <a:noFill/>
          <a:ln>
            <a:noFill/>
          </a:ln>
        </p:spPr>
      </p:pic>
      <p:sp>
        <p:nvSpPr>
          <p:cNvPr id="832" name="Google Shape;832;g34e20f5b708_2_351"/>
          <p:cNvSpPr txBox="1"/>
          <p:nvPr/>
        </p:nvSpPr>
        <p:spPr>
          <a:xfrm>
            <a:off x="375750" y="522698"/>
            <a:ext cx="8392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rgbClr val="03045E"/>
                </a:solidFill>
                <a:latin typeface="Raleway"/>
                <a:ea typeface="Raleway"/>
                <a:cs typeface="Raleway"/>
                <a:sym typeface="Raleway"/>
              </a:rPr>
              <a:t>map &amp; match reconnue pour son</a:t>
            </a:r>
            <a:r>
              <a:rPr b="1" i="0" lang="fr" sz="1600" u="none" cap="none" strike="noStrike">
                <a:solidFill>
                  <a:srgbClr val="03045E"/>
                </a:solidFill>
                <a:latin typeface="Raleway"/>
                <a:ea typeface="Raleway"/>
                <a:cs typeface="Raleway"/>
                <a:sym typeface="Raleway"/>
              </a:rPr>
              <a:t> impact sociétal et environnemental positif</a:t>
            </a:r>
            <a:endParaRPr b="1" i="0" sz="1600" u="none" cap="none" strike="noStrike">
              <a:solidFill>
                <a:srgbClr val="03045E"/>
              </a:solidFill>
              <a:latin typeface="Raleway"/>
              <a:ea typeface="Raleway"/>
              <a:cs typeface="Raleway"/>
              <a:sym typeface="Raleway"/>
            </a:endParaRPr>
          </a:p>
        </p:txBody>
      </p:sp>
      <p:grpSp>
        <p:nvGrpSpPr>
          <p:cNvPr id="833" name="Google Shape;833;g34e20f5b708_2_351"/>
          <p:cNvGrpSpPr/>
          <p:nvPr/>
        </p:nvGrpSpPr>
        <p:grpSpPr>
          <a:xfrm>
            <a:off x="3548493" y="1026775"/>
            <a:ext cx="2073318" cy="1680415"/>
            <a:chOff x="0" y="-38100"/>
            <a:chExt cx="980524" cy="850800"/>
          </a:xfrm>
        </p:grpSpPr>
        <p:sp>
          <p:nvSpPr>
            <p:cNvPr id="834" name="Google Shape;834;g34e20f5b708_2_351"/>
            <p:cNvSpPr/>
            <p:nvPr/>
          </p:nvSpPr>
          <p:spPr>
            <a:xfrm>
              <a:off x="0" y="0"/>
              <a:ext cx="980524" cy="259932"/>
            </a:xfrm>
            <a:custGeom>
              <a:rect b="b" l="l" r="r" t="t"/>
              <a:pathLst>
                <a:path extrusionOk="0" h="259932" w="980524">
                  <a:moveTo>
                    <a:pt x="46178" y="0"/>
                  </a:moveTo>
                  <a:lnTo>
                    <a:pt x="934346" y="0"/>
                  </a:lnTo>
                  <a:cubicBezTo>
                    <a:pt x="959849" y="0"/>
                    <a:pt x="980524" y="20675"/>
                    <a:pt x="980524" y="46178"/>
                  </a:cubicBezTo>
                  <a:lnTo>
                    <a:pt x="980524" y="213754"/>
                  </a:lnTo>
                  <a:cubicBezTo>
                    <a:pt x="980524" y="239258"/>
                    <a:pt x="959849" y="259932"/>
                    <a:pt x="934346" y="259932"/>
                  </a:cubicBezTo>
                  <a:lnTo>
                    <a:pt x="46178" y="259932"/>
                  </a:lnTo>
                  <a:cubicBezTo>
                    <a:pt x="20675" y="259932"/>
                    <a:pt x="0" y="239258"/>
                    <a:pt x="0" y="213754"/>
                  </a:cubicBezTo>
                  <a:lnTo>
                    <a:pt x="0" y="46178"/>
                  </a:lnTo>
                  <a:cubicBezTo>
                    <a:pt x="0" y="20675"/>
                    <a:pt x="20675" y="0"/>
                    <a:pt x="46178" y="0"/>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34e20f5b708_2_351"/>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56833"/>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grpSp>
      <p:sp>
        <p:nvSpPr>
          <p:cNvPr id="836" name="Google Shape;836;g34e20f5b708_2_351"/>
          <p:cNvSpPr txBox="1"/>
          <p:nvPr/>
        </p:nvSpPr>
        <p:spPr>
          <a:xfrm>
            <a:off x="3797515" y="1243403"/>
            <a:ext cx="15750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Notre mission</a:t>
            </a:r>
            <a:endParaRPr b="1" i="0" sz="1200" u="none" cap="none" strike="noStrike">
              <a:solidFill>
                <a:srgbClr val="000000"/>
              </a:solidFill>
              <a:latin typeface="Raleway"/>
              <a:ea typeface="Raleway"/>
              <a:cs typeface="Raleway"/>
              <a:sym typeface="Raleway"/>
            </a:endParaRPr>
          </a:p>
        </p:txBody>
      </p:sp>
      <p:sp>
        <p:nvSpPr>
          <p:cNvPr id="837" name="Google Shape;837;g34e20f5b708_2_351"/>
          <p:cNvSpPr txBox="1"/>
          <p:nvPr/>
        </p:nvSpPr>
        <p:spPr>
          <a:xfrm>
            <a:off x="3561020" y="1630521"/>
            <a:ext cx="2073318" cy="1015663"/>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fr" sz="1100" u="none" cap="none" strike="noStrike">
                <a:solidFill>
                  <a:srgbClr val="20124D"/>
                </a:solidFill>
                <a:latin typeface="Raleway"/>
                <a:ea typeface="Raleway"/>
                <a:cs typeface="Raleway"/>
                <a:sym typeface="Raleway"/>
              </a:rPr>
              <a:t>Transformer les organisations en plaçant le plaisir des collaborateurs au cœur de la performance individuelle et collective de l’entreprise” </a:t>
            </a:r>
            <a:endParaRPr b="0" i="0" sz="1100" u="none" cap="none" strike="noStrike">
              <a:solidFill>
                <a:srgbClr val="20124D"/>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1100" u="none" cap="none" strike="noStrike">
                <a:solidFill>
                  <a:srgbClr val="20124D"/>
                </a:solidFill>
                <a:latin typeface="Raleway"/>
                <a:ea typeface="Raleway"/>
                <a:cs typeface="Raleway"/>
                <a:sym typeface="Raleway"/>
              </a:rPr>
              <a:t>se mesure concrètement!</a:t>
            </a:r>
            <a:endParaRPr b="0" i="0" sz="1100" u="none" cap="none" strike="noStrike">
              <a:solidFill>
                <a:schemeClr val="dk1"/>
              </a:solidFill>
              <a:latin typeface="Raleway"/>
              <a:ea typeface="Raleway"/>
              <a:cs typeface="Raleway"/>
              <a:sym typeface="Raleway"/>
            </a:endParaRPr>
          </a:p>
        </p:txBody>
      </p:sp>
      <p:grpSp>
        <p:nvGrpSpPr>
          <p:cNvPr id="838" name="Google Shape;838;g34e20f5b708_2_351"/>
          <p:cNvGrpSpPr/>
          <p:nvPr/>
        </p:nvGrpSpPr>
        <p:grpSpPr>
          <a:xfrm>
            <a:off x="6322148" y="1018375"/>
            <a:ext cx="2198727" cy="1680415"/>
            <a:chOff x="0" y="-38100"/>
            <a:chExt cx="980524" cy="850800"/>
          </a:xfrm>
        </p:grpSpPr>
        <p:sp>
          <p:nvSpPr>
            <p:cNvPr id="839" name="Google Shape;839;g34e20f5b708_2_351"/>
            <p:cNvSpPr/>
            <p:nvPr/>
          </p:nvSpPr>
          <p:spPr>
            <a:xfrm>
              <a:off x="0" y="0"/>
              <a:ext cx="980524" cy="259932"/>
            </a:xfrm>
            <a:custGeom>
              <a:rect b="b" l="l" r="r" t="t"/>
              <a:pathLst>
                <a:path extrusionOk="0" h="259932" w="980524">
                  <a:moveTo>
                    <a:pt x="46178" y="0"/>
                  </a:moveTo>
                  <a:lnTo>
                    <a:pt x="934346" y="0"/>
                  </a:lnTo>
                  <a:cubicBezTo>
                    <a:pt x="959849" y="0"/>
                    <a:pt x="980524" y="20675"/>
                    <a:pt x="980524" y="46178"/>
                  </a:cubicBezTo>
                  <a:lnTo>
                    <a:pt x="980524" y="213754"/>
                  </a:lnTo>
                  <a:cubicBezTo>
                    <a:pt x="980524" y="239258"/>
                    <a:pt x="959849" y="259932"/>
                    <a:pt x="934346" y="259932"/>
                  </a:cubicBezTo>
                  <a:lnTo>
                    <a:pt x="46178" y="259932"/>
                  </a:lnTo>
                  <a:cubicBezTo>
                    <a:pt x="20675" y="259932"/>
                    <a:pt x="0" y="239258"/>
                    <a:pt x="0" y="213754"/>
                  </a:cubicBezTo>
                  <a:lnTo>
                    <a:pt x="0" y="46178"/>
                  </a:lnTo>
                  <a:cubicBezTo>
                    <a:pt x="0" y="20675"/>
                    <a:pt x="20675" y="0"/>
                    <a:pt x="46178" y="0"/>
                  </a:cubicBezTo>
                  <a:close/>
                </a:path>
              </a:pathLst>
            </a:custGeom>
            <a:solidFill>
              <a:srgbClr val="4AD3F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34e20f5b708_2_351"/>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56833"/>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grpSp>
      <p:sp>
        <p:nvSpPr>
          <p:cNvPr id="841" name="Google Shape;841;g34e20f5b708_2_351"/>
          <p:cNvSpPr txBox="1"/>
          <p:nvPr/>
        </p:nvSpPr>
        <p:spPr>
          <a:xfrm>
            <a:off x="6333254" y="1615418"/>
            <a:ext cx="2198727" cy="973343"/>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fr" sz="1100" u="none" cap="none" strike="noStrike">
                <a:solidFill>
                  <a:srgbClr val="20124D"/>
                </a:solidFill>
                <a:latin typeface="Raleway"/>
                <a:ea typeface="Raleway"/>
                <a:cs typeface="Raleway"/>
                <a:sym typeface="Raleway"/>
              </a:rPr>
              <a:t>Basée sur la cartographie des talents inhérents à la personne et le plaisir de faire valorise la diversité des profils en respectant la singularité de chacun</a:t>
            </a:r>
            <a:endParaRPr b="0" i="0" sz="1100" u="none" cap="none" strike="noStrike">
              <a:solidFill>
                <a:schemeClr val="dk1"/>
              </a:solidFill>
              <a:latin typeface="Raleway"/>
              <a:ea typeface="Raleway"/>
              <a:cs typeface="Raleway"/>
              <a:sym typeface="Raleway"/>
            </a:endParaRPr>
          </a:p>
        </p:txBody>
      </p:sp>
      <p:sp>
        <p:nvSpPr>
          <p:cNvPr id="842" name="Google Shape;842;g34e20f5b708_2_351"/>
          <p:cNvSpPr txBox="1"/>
          <p:nvPr/>
        </p:nvSpPr>
        <p:spPr>
          <a:xfrm>
            <a:off x="6454162" y="1202600"/>
            <a:ext cx="19347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Diversité et inclusion</a:t>
            </a:r>
            <a:endParaRPr b="1" i="0" sz="1200" u="none" cap="none" strike="noStrike">
              <a:solidFill>
                <a:srgbClr val="000000"/>
              </a:solidFill>
              <a:latin typeface="Raleway"/>
              <a:ea typeface="Raleway"/>
              <a:cs typeface="Raleway"/>
              <a:sym typeface="Raleway"/>
            </a:endParaRPr>
          </a:p>
        </p:txBody>
      </p:sp>
      <p:sp>
        <p:nvSpPr>
          <p:cNvPr id="843" name="Google Shape;843;g34e20f5b708_2_351"/>
          <p:cNvSpPr/>
          <p:nvPr/>
        </p:nvSpPr>
        <p:spPr>
          <a:xfrm>
            <a:off x="3543273" y="2744560"/>
            <a:ext cx="2108813" cy="513392"/>
          </a:xfrm>
          <a:custGeom>
            <a:rect b="b" l="l" r="r" t="t"/>
            <a:pathLst>
              <a:path extrusionOk="0" h="259932" w="980524">
                <a:moveTo>
                  <a:pt x="46178" y="0"/>
                </a:moveTo>
                <a:lnTo>
                  <a:pt x="934346" y="0"/>
                </a:lnTo>
                <a:cubicBezTo>
                  <a:pt x="959849" y="0"/>
                  <a:pt x="980524" y="20675"/>
                  <a:pt x="980524" y="46178"/>
                </a:cubicBezTo>
                <a:lnTo>
                  <a:pt x="980524" y="213754"/>
                </a:lnTo>
                <a:cubicBezTo>
                  <a:pt x="980524" y="239258"/>
                  <a:pt x="959849" y="259932"/>
                  <a:pt x="934346" y="259932"/>
                </a:cubicBezTo>
                <a:lnTo>
                  <a:pt x="46178" y="259932"/>
                </a:lnTo>
                <a:cubicBezTo>
                  <a:pt x="20675" y="259932"/>
                  <a:pt x="0" y="239258"/>
                  <a:pt x="0" y="213754"/>
                </a:cubicBezTo>
                <a:lnTo>
                  <a:pt x="0" y="46178"/>
                </a:lnTo>
                <a:cubicBezTo>
                  <a:pt x="0" y="20675"/>
                  <a:pt x="20675" y="0"/>
                  <a:pt x="46178" y="0"/>
                </a:cubicBezTo>
                <a:close/>
              </a:path>
            </a:pathLst>
          </a:custGeom>
          <a:solidFill>
            <a:srgbClr val="86E1F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g34e20f5b708_2_351"/>
          <p:cNvSpPr txBox="1"/>
          <p:nvPr/>
        </p:nvSpPr>
        <p:spPr>
          <a:xfrm>
            <a:off x="3563741" y="3260875"/>
            <a:ext cx="2108813" cy="1168012"/>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fr" sz="1100" u="none" cap="none" strike="noStrike">
                <a:solidFill>
                  <a:srgbClr val="20124D"/>
                </a:solidFill>
                <a:latin typeface="Raleway"/>
                <a:ea typeface="Raleway"/>
                <a:cs typeface="Raleway"/>
                <a:sym typeface="Raleway"/>
              </a:rPr>
              <a:t>Nos services et notre plateforme font l’objet d’une amélioration constante sur base de la satisfaction client qui est au cœur de notre développement</a:t>
            </a:r>
            <a:endParaRPr b="0" i="0" sz="1100" u="none" cap="none" strike="noStrike">
              <a:solidFill>
                <a:schemeClr val="dk1"/>
              </a:solidFill>
              <a:latin typeface="Raleway"/>
              <a:ea typeface="Raleway"/>
              <a:cs typeface="Raleway"/>
              <a:sym typeface="Raleway"/>
            </a:endParaRPr>
          </a:p>
        </p:txBody>
      </p:sp>
      <p:sp>
        <p:nvSpPr>
          <p:cNvPr id="845" name="Google Shape;845;g34e20f5b708_2_351"/>
          <p:cNvSpPr txBox="1"/>
          <p:nvPr/>
        </p:nvSpPr>
        <p:spPr>
          <a:xfrm>
            <a:off x="3797515" y="2842936"/>
            <a:ext cx="16023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Clients</a:t>
            </a:r>
            <a:endParaRPr b="1" i="0" sz="1200" u="none" cap="none" strike="noStrike">
              <a:solidFill>
                <a:srgbClr val="000000"/>
              </a:solidFill>
              <a:latin typeface="Raleway"/>
              <a:ea typeface="Raleway"/>
              <a:cs typeface="Raleway"/>
              <a:sym typeface="Raleway"/>
            </a:endParaRPr>
          </a:p>
        </p:txBody>
      </p:sp>
      <p:grpSp>
        <p:nvGrpSpPr>
          <p:cNvPr id="846" name="Google Shape;846;g34e20f5b708_2_351"/>
          <p:cNvGrpSpPr/>
          <p:nvPr/>
        </p:nvGrpSpPr>
        <p:grpSpPr>
          <a:xfrm>
            <a:off x="6293281" y="2681815"/>
            <a:ext cx="2227593" cy="1680415"/>
            <a:chOff x="0" y="-38100"/>
            <a:chExt cx="930801" cy="850800"/>
          </a:xfrm>
        </p:grpSpPr>
        <p:sp>
          <p:nvSpPr>
            <p:cNvPr id="847" name="Google Shape;847;g34e20f5b708_2_351"/>
            <p:cNvSpPr/>
            <p:nvPr/>
          </p:nvSpPr>
          <p:spPr>
            <a:xfrm>
              <a:off x="12062" y="0"/>
              <a:ext cx="918739" cy="259932"/>
            </a:xfrm>
            <a:custGeom>
              <a:rect b="b" l="l" r="r" t="t"/>
              <a:pathLst>
                <a:path extrusionOk="0" h="259932" w="980524">
                  <a:moveTo>
                    <a:pt x="46178" y="0"/>
                  </a:moveTo>
                  <a:lnTo>
                    <a:pt x="934346" y="0"/>
                  </a:lnTo>
                  <a:cubicBezTo>
                    <a:pt x="959849" y="0"/>
                    <a:pt x="980524" y="20675"/>
                    <a:pt x="980524" y="46178"/>
                  </a:cubicBezTo>
                  <a:lnTo>
                    <a:pt x="980524" y="213754"/>
                  </a:lnTo>
                  <a:cubicBezTo>
                    <a:pt x="980524" y="239258"/>
                    <a:pt x="959849" y="259932"/>
                    <a:pt x="934346" y="259932"/>
                  </a:cubicBezTo>
                  <a:lnTo>
                    <a:pt x="46178" y="259932"/>
                  </a:lnTo>
                  <a:cubicBezTo>
                    <a:pt x="20675" y="259932"/>
                    <a:pt x="0" y="239258"/>
                    <a:pt x="0" y="213754"/>
                  </a:cubicBezTo>
                  <a:lnTo>
                    <a:pt x="0" y="46178"/>
                  </a:lnTo>
                  <a:cubicBezTo>
                    <a:pt x="0" y="20675"/>
                    <a:pt x="20675" y="0"/>
                    <a:pt x="46178" y="0"/>
                  </a:cubicBezTo>
                  <a:close/>
                </a:path>
              </a:pathLst>
            </a:custGeom>
            <a:solidFill>
              <a:srgbClr val="2E3A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g34e20f5b708_2_351"/>
            <p:cNvSpPr txBox="1"/>
            <p:nvPr/>
          </p:nvSpPr>
          <p:spPr>
            <a:xfrm>
              <a:off x="0" y="-38100"/>
              <a:ext cx="812700" cy="850800"/>
            </a:xfrm>
            <a:prstGeom prst="rect">
              <a:avLst/>
            </a:prstGeom>
            <a:noFill/>
            <a:ln>
              <a:noFill/>
            </a:ln>
          </p:spPr>
          <p:txBody>
            <a:bodyPr anchorCtr="0" anchor="ctr" bIns="25400" lIns="25400" spcFirstLastPara="1" rIns="25400" wrap="square" tIns="25400">
              <a:noAutofit/>
            </a:bodyPr>
            <a:lstStyle/>
            <a:p>
              <a:pPr indent="0" lvl="0" marL="0" marR="0" rtl="0" algn="ctr">
                <a:lnSpc>
                  <a:spcPct val="156833"/>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grpSp>
      <p:sp>
        <p:nvSpPr>
          <p:cNvPr id="849" name="Google Shape;849;g34e20f5b708_2_351"/>
          <p:cNvSpPr txBox="1"/>
          <p:nvPr/>
        </p:nvSpPr>
        <p:spPr>
          <a:xfrm>
            <a:off x="6347412" y="3245446"/>
            <a:ext cx="2198727" cy="1168012"/>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fr" sz="1100" u="none" cap="none" strike="noStrike">
                <a:solidFill>
                  <a:srgbClr val="20124D"/>
                </a:solidFill>
                <a:latin typeface="Raleway"/>
                <a:ea typeface="Raleway"/>
                <a:cs typeface="Raleway"/>
                <a:sym typeface="Raleway"/>
              </a:rPr>
              <a:t>Contrôle de notre utilisation d'énergie, y compris dans la conception de notre plateforme qui nous conduira à la certification en éco-conception AFNOR SPEC 2201 </a:t>
            </a:r>
            <a:endParaRPr b="0" i="0" sz="1100" u="none" cap="none" strike="noStrike">
              <a:solidFill>
                <a:srgbClr val="20124D"/>
              </a:solidFill>
              <a:latin typeface="Raleway"/>
              <a:ea typeface="Raleway"/>
              <a:cs typeface="Raleway"/>
              <a:sym typeface="Raleway"/>
            </a:endParaRPr>
          </a:p>
        </p:txBody>
      </p:sp>
      <p:sp>
        <p:nvSpPr>
          <p:cNvPr id="850" name="Google Shape;850;g34e20f5b708_2_351"/>
          <p:cNvSpPr txBox="1"/>
          <p:nvPr/>
        </p:nvSpPr>
        <p:spPr>
          <a:xfrm>
            <a:off x="6575126" y="2885756"/>
            <a:ext cx="17829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Environnement</a:t>
            </a:r>
            <a:endParaRPr b="1" i="0" sz="1200" u="none" cap="none" strike="noStrike">
              <a:solidFill>
                <a:srgbClr val="000000"/>
              </a:solidFill>
              <a:latin typeface="Raleway"/>
              <a:ea typeface="Raleway"/>
              <a:cs typeface="Raleway"/>
              <a:sym typeface="Raleway"/>
            </a:endParaRPr>
          </a:p>
        </p:txBody>
      </p:sp>
      <p:sp>
        <p:nvSpPr>
          <p:cNvPr id="851" name="Google Shape;851;g34e20f5b708_2_351"/>
          <p:cNvSpPr txBox="1"/>
          <p:nvPr>
            <p:ph type="title"/>
          </p:nvPr>
        </p:nvSpPr>
        <p:spPr>
          <a:xfrm>
            <a:off x="363400" y="138407"/>
            <a:ext cx="8469000" cy="508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3045E"/>
              </a:buClr>
              <a:buSzPct val="111111"/>
              <a:buFont typeface="Raleway ExtraBold"/>
              <a:buNone/>
            </a:pPr>
            <a:r>
              <a:rPr lang="fr"/>
              <a:t>En synthèse : Une entreprise </a:t>
            </a:r>
            <a:r>
              <a:rPr lang="fr">
                <a:solidFill>
                  <a:srgbClr val="00B0F0"/>
                </a:solidFill>
              </a:rPr>
              <a:t>certifiée B CORP</a:t>
            </a:r>
            <a:endParaRPr/>
          </a:p>
        </p:txBody>
      </p:sp>
      <p:sp>
        <p:nvSpPr>
          <p:cNvPr id="852" name="Google Shape;852;g34e20f5b708_2_351"/>
          <p:cNvSpPr/>
          <p:nvPr/>
        </p:nvSpPr>
        <p:spPr>
          <a:xfrm>
            <a:off x="476250" y="2268643"/>
            <a:ext cx="3906055" cy="61513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Slide back up</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4e20f5b708_2_76"/>
          <p:cNvSpPr/>
          <p:nvPr/>
        </p:nvSpPr>
        <p:spPr>
          <a:xfrm rot="-5400000">
            <a:off x="7273583" y="2425296"/>
            <a:ext cx="2739671" cy="898080"/>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34e20f5b708_2_76"/>
          <p:cNvSpPr/>
          <p:nvPr/>
        </p:nvSpPr>
        <p:spPr>
          <a:xfrm>
            <a:off x="4668703" y="3883296"/>
            <a:ext cx="4205973"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34e20f5b708_2_76"/>
          <p:cNvSpPr/>
          <p:nvPr/>
        </p:nvSpPr>
        <p:spPr>
          <a:xfrm>
            <a:off x="4723528" y="3959496"/>
            <a:ext cx="4205973"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34e20f5b708_2_76"/>
          <p:cNvSpPr/>
          <p:nvPr/>
        </p:nvSpPr>
        <p:spPr>
          <a:xfrm>
            <a:off x="4611689" y="783139"/>
            <a:ext cx="4321200" cy="3815400"/>
          </a:xfrm>
          <a:prstGeom prst="rect">
            <a:avLst/>
          </a:prstGeom>
          <a:solidFill>
            <a:srgbClr val="EBFA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BFAFF"/>
              </a:highlight>
              <a:latin typeface="Raleway"/>
              <a:ea typeface="Raleway"/>
              <a:cs typeface="Raleway"/>
              <a:sym typeface="Raleway"/>
            </a:endParaRPr>
          </a:p>
        </p:txBody>
      </p:sp>
      <p:sp>
        <p:nvSpPr>
          <p:cNvPr id="443" name="Google Shape;443;g34e20f5b708_2_76"/>
          <p:cNvSpPr/>
          <p:nvPr/>
        </p:nvSpPr>
        <p:spPr>
          <a:xfrm>
            <a:off x="221887" y="775863"/>
            <a:ext cx="4321200" cy="3815400"/>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444" name="Google Shape;444;g34e20f5b708_2_76"/>
          <p:cNvSpPr/>
          <p:nvPr/>
        </p:nvSpPr>
        <p:spPr>
          <a:xfrm>
            <a:off x="7555115" y="998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g34e20f5b708_2_76"/>
          <p:cNvSpPr/>
          <p:nvPr/>
        </p:nvSpPr>
        <p:spPr>
          <a:xfrm>
            <a:off x="7966812" y="209550"/>
            <a:ext cx="1043838" cy="207615"/>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34e20f5b708_2_76"/>
          <p:cNvSpPr txBox="1"/>
          <p:nvPr/>
        </p:nvSpPr>
        <p:spPr>
          <a:xfrm>
            <a:off x="203026" y="115306"/>
            <a:ext cx="8267700" cy="7086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Pourquoi ?  </a:t>
            </a:r>
            <a:endParaRPr b="0" i="0" sz="2100" u="none" cap="none" strike="noStrike">
              <a:solidFill>
                <a:srgbClr val="03045E"/>
              </a:solidFill>
              <a:latin typeface="Raleway"/>
              <a:ea typeface="Raleway"/>
              <a:cs typeface="Raleway"/>
              <a:sym typeface="Raleway"/>
            </a:endParaRPr>
          </a:p>
        </p:txBody>
      </p:sp>
      <p:sp>
        <p:nvSpPr>
          <p:cNvPr id="447" name="Google Shape;447;g34e20f5b708_2_76"/>
          <p:cNvSpPr txBox="1"/>
          <p:nvPr/>
        </p:nvSpPr>
        <p:spPr>
          <a:xfrm>
            <a:off x="5420309" y="774836"/>
            <a:ext cx="27234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L’entreprise en recherche</a:t>
            </a:r>
            <a:endParaRPr b="1" i="0" sz="1300" u="none" cap="none" strike="noStrike">
              <a:solidFill>
                <a:srgbClr val="1E2253"/>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d’une performance durable</a:t>
            </a:r>
            <a:endParaRPr b="0" i="0" sz="1400" u="none" cap="none" strike="noStrike">
              <a:solidFill>
                <a:srgbClr val="000000"/>
              </a:solidFill>
              <a:latin typeface="Arial"/>
              <a:ea typeface="Arial"/>
              <a:cs typeface="Arial"/>
              <a:sym typeface="Arial"/>
            </a:endParaRPr>
          </a:p>
        </p:txBody>
      </p:sp>
      <p:sp>
        <p:nvSpPr>
          <p:cNvPr id="448" name="Google Shape;448;g34e20f5b708_2_76"/>
          <p:cNvSpPr txBox="1"/>
          <p:nvPr/>
        </p:nvSpPr>
        <p:spPr>
          <a:xfrm>
            <a:off x="844146" y="883886"/>
            <a:ext cx="30000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Les collaborateurs en recherche</a:t>
            </a:r>
            <a:endParaRPr b="1" i="0" sz="1300" u="none" cap="none" strike="noStrike">
              <a:solidFill>
                <a:srgbClr val="1E2253"/>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de sens et de reconnaissance</a:t>
            </a:r>
            <a:endParaRPr b="1" i="0" sz="800" u="none" cap="none" strike="noStrike">
              <a:solidFill>
                <a:srgbClr val="1E2253"/>
              </a:solidFill>
              <a:latin typeface="Raleway"/>
              <a:ea typeface="Raleway"/>
              <a:cs typeface="Raleway"/>
              <a:sym typeface="Raleway"/>
            </a:endParaRPr>
          </a:p>
        </p:txBody>
      </p:sp>
      <p:sp>
        <p:nvSpPr>
          <p:cNvPr id="449" name="Google Shape;449;g34e20f5b708_2_76"/>
          <p:cNvSpPr txBox="1"/>
          <p:nvPr/>
        </p:nvSpPr>
        <p:spPr>
          <a:xfrm>
            <a:off x="4592350" y="4598625"/>
            <a:ext cx="1983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3045E"/>
                </a:solidFill>
                <a:latin typeface="Raleway"/>
                <a:ea typeface="Raleway"/>
                <a:cs typeface="Raleway"/>
                <a:sym typeface="Raleway"/>
              </a:rPr>
              <a:t>* Source Gallup - étude 2023</a:t>
            </a:r>
            <a:endParaRPr b="0" i="0" sz="1000" u="none" cap="none" strike="noStrike">
              <a:solidFill>
                <a:srgbClr val="03045E"/>
              </a:solidFill>
              <a:latin typeface="Raleway"/>
              <a:ea typeface="Raleway"/>
              <a:cs typeface="Raleway"/>
              <a:sym typeface="Raleway"/>
            </a:endParaRPr>
          </a:p>
        </p:txBody>
      </p:sp>
      <p:grpSp>
        <p:nvGrpSpPr>
          <p:cNvPr id="450" name="Google Shape;450;g34e20f5b708_2_76"/>
          <p:cNvGrpSpPr/>
          <p:nvPr/>
        </p:nvGrpSpPr>
        <p:grpSpPr>
          <a:xfrm>
            <a:off x="335240" y="1875574"/>
            <a:ext cx="3942092" cy="1863049"/>
            <a:chOff x="4843658" y="2459475"/>
            <a:chExt cx="3942092" cy="1863049"/>
          </a:xfrm>
        </p:grpSpPr>
        <p:sp>
          <p:nvSpPr>
            <p:cNvPr id="451" name="Google Shape;451;g34e20f5b708_2_76"/>
            <p:cNvSpPr txBox="1"/>
            <p:nvPr/>
          </p:nvSpPr>
          <p:spPr>
            <a:xfrm>
              <a:off x="6289002" y="2459475"/>
              <a:ext cx="2373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2E3A8A"/>
                  </a:solidFill>
                  <a:latin typeface="Raleway"/>
                  <a:ea typeface="Raleway"/>
                  <a:cs typeface="Raleway"/>
                  <a:sym typeface="Raleway"/>
                </a:rPr>
                <a:t>Besoin de s’accomplir</a:t>
              </a:r>
              <a:endParaRPr b="1" i="0" sz="1100" u="none" cap="none" strike="noStrike">
                <a:solidFill>
                  <a:srgbClr val="2E3A8A"/>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Développer ses compétences et ses valeurs</a:t>
              </a:r>
              <a:endParaRPr b="0" i="0" sz="900" u="none" cap="none" strike="noStrike">
                <a:solidFill>
                  <a:srgbClr val="191919"/>
                </a:solidFill>
                <a:latin typeface="Raleway"/>
                <a:ea typeface="Raleway"/>
                <a:cs typeface="Raleway"/>
                <a:sym typeface="Raleway"/>
              </a:endParaRPr>
            </a:p>
          </p:txBody>
        </p:sp>
        <p:sp>
          <p:nvSpPr>
            <p:cNvPr id="452" name="Google Shape;452;g34e20f5b708_2_76"/>
            <p:cNvSpPr txBox="1"/>
            <p:nvPr/>
          </p:nvSpPr>
          <p:spPr>
            <a:xfrm>
              <a:off x="6727750" y="3244913"/>
              <a:ext cx="205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2E3A8A"/>
                  </a:solidFill>
                  <a:latin typeface="Raleway"/>
                  <a:ea typeface="Raleway"/>
                  <a:cs typeface="Raleway"/>
                  <a:sym typeface="Raleway"/>
                </a:rPr>
                <a:t>Besoin d’appartenance</a:t>
              </a:r>
              <a:endParaRPr b="1" i="0" sz="1100" u="none" cap="none" strike="noStrike">
                <a:solidFill>
                  <a:srgbClr val="2E3A8A"/>
                </a:solidFill>
                <a:latin typeface="Raleway"/>
                <a:ea typeface="Raleway"/>
                <a:cs typeface="Raleway"/>
                <a:sym typeface="Raleway"/>
              </a:endParaRPr>
            </a:p>
            <a:p>
              <a:pPr indent="0" lvl="0" marL="0" marR="0" rtl="0" algn="l">
                <a:lnSpc>
                  <a:spcPct val="12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Être écouté et compris, avoir un statut</a:t>
              </a:r>
              <a:endParaRPr b="0" i="0" sz="900" u="none" cap="none" strike="noStrike">
                <a:solidFill>
                  <a:srgbClr val="191919"/>
                </a:solidFill>
                <a:latin typeface="Raleway"/>
                <a:ea typeface="Raleway"/>
                <a:cs typeface="Raleway"/>
                <a:sym typeface="Raleway"/>
              </a:endParaRPr>
            </a:p>
          </p:txBody>
        </p:sp>
        <p:sp>
          <p:nvSpPr>
            <p:cNvPr id="453" name="Google Shape;453;g34e20f5b708_2_76"/>
            <p:cNvSpPr txBox="1"/>
            <p:nvPr/>
          </p:nvSpPr>
          <p:spPr>
            <a:xfrm>
              <a:off x="7139075" y="4060088"/>
              <a:ext cx="1626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2E3A8A"/>
                  </a:solidFill>
                  <a:latin typeface="Raleway"/>
                  <a:ea typeface="Raleway"/>
                  <a:cs typeface="Raleway"/>
                  <a:sym typeface="Raleway"/>
                </a:rPr>
                <a:t>Besoins physiologiques</a:t>
              </a:r>
              <a:endParaRPr b="0" i="0" sz="800" u="none" cap="none" strike="noStrike">
                <a:solidFill>
                  <a:srgbClr val="191919"/>
                </a:solidFill>
                <a:latin typeface="Raleway"/>
                <a:ea typeface="Raleway"/>
                <a:cs typeface="Raleway"/>
                <a:sym typeface="Raleway"/>
              </a:endParaRPr>
            </a:p>
          </p:txBody>
        </p:sp>
        <p:sp>
          <p:nvSpPr>
            <p:cNvPr id="454" name="Google Shape;454;g34e20f5b708_2_76"/>
            <p:cNvSpPr txBox="1"/>
            <p:nvPr/>
          </p:nvSpPr>
          <p:spPr>
            <a:xfrm>
              <a:off x="6510524" y="2863000"/>
              <a:ext cx="1813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2E3A8A"/>
                  </a:solidFill>
                  <a:latin typeface="Raleway"/>
                  <a:ea typeface="Raleway"/>
                  <a:cs typeface="Raleway"/>
                  <a:sym typeface="Raleway"/>
                </a:rPr>
                <a:t>Besoin d’estime</a:t>
              </a:r>
              <a:endParaRPr b="1" i="0" sz="1100" u="none" cap="none" strike="noStrike">
                <a:solidFill>
                  <a:srgbClr val="2E3A8A"/>
                </a:solidFill>
                <a:latin typeface="Raleway"/>
                <a:ea typeface="Raleway"/>
                <a:cs typeface="Raleway"/>
                <a:sym typeface="Raleway"/>
              </a:endParaRPr>
            </a:p>
            <a:p>
              <a:pPr indent="0" lvl="0" marL="0" marR="0" rtl="0" algn="l">
                <a:lnSpc>
                  <a:spcPct val="12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Se sentir utile, valorisé et reconnu</a:t>
              </a:r>
              <a:endParaRPr b="0" i="0" sz="900" u="none" cap="none" strike="noStrike">
                <a:solidFill>
                  <a:srgbClr val="191919"/>
                </a:solidFill>
                <a:latin typeface="Raleway"/>
                <a:ea typeface="Raleway"/>
                <a:cs typeface="Raleway"/>
                <a:sym typeface="Raleway"/>
              </a:endParaRPr>
            </a:p>
          </p:txBody>
        </p:sp>
        <p:sp>
          <p:nvSpPr>
            <p:cNvPr id="455" name="Google Shape;455;g34e20f5b708_2_76"/>
            <p:cNvSpPr txBox="1"/>
            <p:nvPr/>
          </p:nvSpPr>
          <p:spPr>
            <a:xfrm>
              <a:off x="6929000" y="3615738"/>
              <a:ext cx="1626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2E3A8A"/>
                  </a:solidFill>
                  <a:latin typeface="Raleway"/>
                  <a:ea typeface="Raleway"/>
                  <a:cs typeface="Raleway"/>
                  <a:sym typeface="Raleway"/>
                </a:rPr>
                <a:t>Besoin de sécurité</a:t>
              </a:r>
              <a:endParaRPr b="1" i="0" sz="1100" u="none" cap="none" strike="noStrike">
                <a:solidFill>
                  <a:srgbClr val="2E3A8A"/>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Se sentir en confiance</a:t>
              </a:r>
              <a:endParaRPr b="0" i="0" sz="900" u="none" cap="none" strike="noStrike">
                <a:solidFill>
                  <a:srgbClr val="191919"/>
                </a:solidFill>
                <a:latin typeface="Raleway"/>
                <a:ea typeface="Raleway"/>
                <a:cs typeface="Raleway"/>
                <a:sym typeface="Raleway"/>
              </a:endParaRPr>
            </a:p>
          </p:txBody>
        </p:sp>
        <p:sp>
          <p:nvSpPr>
            <p:cNvPr id="456" name="Google Shape;456;g34e20f5b708_2_76"/>
            <p:cNvSpPr/>
            <p:nvPr/>
          </p:nvSpPr>
          <p:spPr>
            <a:xfrm rot="-7211497">
              <a:off x="6949264" y="4114137"/>
              <a:ext cx="64764" cy="52250"/>
            </a:xfrm>
            <a:custGeom>
              <a:rect b="b" l="l" r="r" t="t"/>
              <a:pathLst>
                <a:path extrusionOk="0" h="408940" w="407115">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1353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34e20f5b708_2_76"/>
            <p:cNvSpPr/>
            <p:nvPr/>
          </p:nvSpPr>
          <p:spPr>
            <a:xfrm rot="-7211497">
              <a:off x="6087719" y="2624044"/>
              <a:ext cx="64764" cy="52250"/>
            </a:xfrm>
            <a:custGeom>
              <a:rect b="b" l="l" r="r" t="t"/>
              <a:pathLst>
                <a:path extrusionOk="0" h="408940" w="407115">
                  <a:moveTo>
                    <a:pt x="203558" y="0"/>
                  </a:moveTo>
                  <a:cubicBezTo>
                    <a:pt x="316127" y="503"/>
                    <a:pt x="407115" y="91900"/>
                    <a:pt x="407115" y="204470"/>
                  </a:cubicBezTo>
                  <a:cubicBezTo>
                    <a:pt x="407115" y="317040"/>
                    <a:pt x="316127" y="408437"/>
                    <a:pt x="203558" y="408940"/>
                  </a:cubicBezTo>
                  <a:cubicBezTo>
                    <a:pt x="90988" y="408437"/>
                    <a:pt x="0" y="317040"/>
                    <a:pt x="0" y="204470"/>
                  </a:cubicBezTo>
                  <a:cubicBezTo>
                    <a:pt x="0" y="91900"/>
                    <a:pt x="90988" y="503"/>
                    <a:pt x="203558" y="0"/>
                  </a:cubicBezTo>
                  <a:close/>
                </a:path>
              </a:pathLst>
            </a:custGeom>
            <a:solidFill>
              <a:srgbClr val="2C92D5"/>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34e20f5b708_2_76"/>
            <p:cNvSpPr/>
            <p:nvPr/>
          </p:nvSpPr>
          <p:spPr>
            <a:xfrm rot="-7211497">
              <a:off x="5647383" y="3364072"/>
              <a:ext cx="1801327" cy="61986"/>
            </a:xfrm>
            <a:custGeom>
              <a:rect b="b" l="l" r="r" t="t"/>
              <a:pathLst>
                <a:path extrusionOk="0" h="485140" w="11323450">
                  <a:moveTo>
                    <a:pt x="11079611" y="0"/>
                  </a:moveTo>
                  <a:cubicBezTo>
                    <a:pt x="10958961" y="0"/>
                    <a:pt x="10858630" y="88900"/>
                    <a:pt x="10839580" y="204470"/>
                  </a:cubicBezTo>
                  <a:lnTo>
                    <a:pt x="482600" y="204470"/>
                  </a:lnTo>
                  <a:cubicBezTo>
                    <a:pt x="464820" y="88900"/>
                    <a:pt x="364490" y="0"/>
                    <a:pt x="242570" y="0"/>
                  </a:cubicBezTo>
                  <a:cubicBezTo>
                    <a:pt x="109220" y="0"/>
                    <a:pt x="0" y="107950"/>
                    <a:pt x="0" y="242570"/>
                  </a:cubicBezTo>
                  <a:cubicBezTo>
                    <a:pt x="0" y="377190"/>
                    <a:pt x="109220" y="485140"/>
                    <a:pt x="242570" y="485140"/>
                  </a:cubicBezTo>
                  <a:cubicBezTo>
                    <a:pt x="363220" y="485140"/>
                    <a:pt x="463550" y="396240"/>
                    <a:pt x="482600" y="280670"/>
                  </a:cubicBezTo>
                  <a:lnTo>
                    <a:pt x="10839580" y="280670"/>
                  </a:lnTo>
                  <a:cubicBezTo>
                    <a:pt x="10857360" y="396240"/>
                    <a:pt x="10958960" y="485140"/>
                    <a:pt x="11079610" y="485140"/>
                  </a:cubicBezTo>
                  <a:cubicBezTo>
                    <a:pt x="11214230" y="485140"/>
                    <a:pt x="11322180" y="375920"/>
                    <a:pt x="11322180" y="242570"/>
                  </a:cubicBezTo>
                  <a:cubicBezTo>
                    <a:pt x="11323450" y="107950"/>
                    <a:pt x="11214230" y="0"/>
                    <a:pt x="11079610" y="0"/>
                  </a:cubicBezTo>
                  <a:close/>
                  <a:moveTo>
                    <a:pt x="242570" y="408940"/>
                  </a:moveTo>
                  <a:cubicBezTo>
                    <a:pt x="151130" y="408940"/>
                    <a:pt x="76200" y="334010"/>
                    <a:pt x="76200" y="242570"/>
                  </a:cubicBezTo>
                  <a:cubicBezTo>
                    <a:pt x="76200" y="151130"/>
                    <a:pt x="151130" y="76200"/>
                    <a:pt x="242570" y="76200"/>
                  </a:cubicBezTo>
                  <a:cubicBezTo>
                    <a:pt x="334010" y="76200"/>
                    <a:pt x="410210" y="151130"/>
                    <a:pt x="410210" y="242570"/>
                  </a:cubicBezTo>
                  <a:cubicBezTo>
                    <a:pt x="410210" y="334010"/>
                    <a:pt x="335280" y="408940"/>
                    <a:pt x="242570" y="408940"/>
                  </a:cubicBezTo>
                  <a:close/>
                  <a:moveTo>
                    <a:pt x="11079611" y="408940"/>
                  </a:moveTo>
                  <a:cubicBezTo>
                    <a:pt x="10988170" y="408940"/>
                    <a:pt x="10913240" y="334010"/>
                    <a:pt x="10913240" y="242570"/>
                  </a:cubicBezTo>
                  <a:cubicBezTo>
                    <a:pt x="10913240" y="151130"/>
                    <a:pt x="10988170" y="76200"/>
                    <a:pt x="11079611" y="76200"/>
                  </a:cubicBezTo>
                  <a:cubicBezTo>
                    <a:pt x="11171050" y="76200"/>
                    <a:pt x="11245980" y="151130"/>
                    <a:pt x="11245980" y="242570"/>
                  </a:cubicBezTo>
                  <a:cubicBezTo>
                    <a:pt x="11245980" y="334010"/>
                    <a:pt x="11172320" y="408940"/>
                    <a:pt x="11079611" y="408940"/>
                  </a:cubicBezTo>
                  <a:close/>
                </a:path>
              </a:pathLst>
            </a:custGeom>
            <a:solidFill>
              <a:srgbClr val="191919"/>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34e20f5b708_2_76"/>
            <p:cNvSpPr/>
            <p:nvPr/>
          </p:nvSpPr>
          <p:spPr>
            <a:xfrm rot="-1796517">
              <a:off x="6694491" y="3708772"/>
              <a:ext cx="165725" cy="165725"/>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34e20f5b708_2_76"/>
            <p:cNvSpPr/>
            <p:nvPr/>
          </p:nvSpPr>
          <p:spPr>
            <a:xfrm rot="-1806392">
              <a:off x="6927938" y="4077739"/>
              <a:ext cx="158032" cy="158032"/>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34e20f5b708_2_76"/>
            <p:cNvSpPr/>
            <p:nvPr/>
          </p:nvSpPr>
          <p:spPr>
            <a:xfrm rot="-1796517">
              <a:off x="6487179" y="3338452"/>
              <a:ext cx="165725" cy="165725"/>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34e20f5b708_2_76"/>
            <p:cNvSpPr/>
            <p:nvPr/>
          </p:nvSpPr>
          <p:spPr>
            <a:xfrm rot="-1806392">
              <a:off x="6284083" y="2984828"/>
              <a:ext cx="158032" cy="158032"/>
            </a:xfrm>
            <a:custGeom>
              <a:rect b="b" l="l" r="r" t="t"/>
              <a:pathLst>
                <a:path extrusionOk="0" h="459538" w="459538">
                  <a:moveTo>
                    <a:pt x="0" y="0"/>
                  </a:moveTo>
                  <a:lnTo>
                    <a:pt x="459538" y="0"/>
                  </a:lnTo>
                  <a:lnTo>
                    <a:pt x="459538" y="459537"/>
                  </a:lnTo>
                  <a:lnTo>
                    <a:pt x="0" y="45953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34e20f5b708_2_76"/>
            <p:cNvSpPr/>
            <p:nvPr/>
          </p:nvSpPr>
          <p:spPr>
            <a:xfrm rot="-1790427">
              <a:off x="6040828" y="2558527"/>
              <a:ext cx="170854" cy="170854"/>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4" name="Google Shape;464;g34e20f5b708_2_76"/>
            <p:cNvGrpSpPr/>
            <p:nvPr/>
          </p:nvGrpSpPr>
          <p:grpSpPr>
            <a:xfrm>
              <a:off x="4843658" y="2527964"/>
              <a:ext cx="2048996" cy="1794560"/>
              <a:chOff x="4691248" y="2487468"/>
              <a:chExt cx="2182104" cy="1911140"/>
            </a:xfrm>
          </p:grpSpPr>
          <p:sp>
            <p:nvSpPr>
              <p:cNvPr id="465" name="Google Shape;465;g34e20f5b708_2_76"/>
              <p:cNvSpPr/>
              <p:nvPr/>
            </p:nvSpPr>
            <p:spPr>
              <a:xfrm>
                <a:off x="4920375" y="3679453"/>
                <a:ext cx="1724008" cy="333042"/>
              </a:xfrm>
              <a:custGeom>
                <a:rect b="b" l="l" r="r" t="t"/>
                <a:pathLst>
                  <a:path extrusionOk="0" h="1268730" w="6567650">
                    <a:moveTo>
                      <a:pt x="735330" y="0"/>
                    </a:moveTo>
                    <a:lnTo>
                      <a:pt x="0" y="1268730"/>
                    </a:lnTo>
                    <a:lnTo>
                      <a:pt x="6567650" y="1268730"/>
                    </a:lnTo>
                    <a:lnTo>
                      <a:pt x="5832320" y="0"/>
                    </a:lnTo>
                    <a:close/>
                  </a:path>
                </a:pathLst>
              </a:custGeom>
              <a:solidFill>
                <a:srgbClr val="2E3A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34e20f5b708_2_76"/>
              <p:cNvSpPr/>
              <p:nvPr/>
            </p:nvSpPr>
            <p:spPr>
              <a:xfrm>
                <a:off x="5340841" y="2938898"/>
                <a:ext cx="883364" cy="333042"/>
              </a:xfrm>
              <a:custGeom>
                <a:rect b="b" l="l" r="r" t="t"/>
                <a:pathLst>
                  <a:path extrusionOk="0" h="1268730" w="3365197">
                    <a:moveTo>
                      <a:pt x="735330" y="0"/>
                    </a:moveTo>
                    <a:lnTo>
                      <a:pt x="0" y="1268730"/>
                    </a:lnTo>
                    <a:lnTo>
                      <a:pt x="3365197" y="1268730"/>
                    </a:lnTo>
                    <a:lnTo>
                      <a:pt x="2629867" y="0"/>
                    </a:lnTo>
                    <a:close/>
                  </a:path>
                </a:pathLst>
              </a:custGeom>
              <a:solidFill>
                <a:srgbClr val="4AD3F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34e20f5b708_2_76"/>
              <p:cNvSpPr/>
              <p:nvPr/>
            </p:nvSpPr>
            <p:spPr>
              <a:xfrm>
                <a:off x="5127997" y="3312059"/>
                <a:ext cx="1308906" cy="333042"/>
              </a:xfrm>
              <a:custGeom>
                <a:rect b="b" l="l" r="r" t="t"/>
                <a:pathLst>
                  <a:path extrusionOk="0" h="1268730" w="4986307">
                    <a:moveTo>
                      <a:pt x="735330" y="0"/>
                    </a:moveTo>
                    <a:lnTo>
                      <a:pt x="0" y="1268730"/>
                    </a:lnTo>
                    <a:lnTo>
                      <a:pt x="4986307" y="1268730"/>
                    </a:lnTo>
                    <a:lnTo>
                      <a:pt x="4250977" y="0"/>
                    </a:lnTo>
                    <a:close/>
                  </a:path>
                </a:pathLst>
              </a:custGeom>
              <a:solidFill>
                <a:srgbClr val="04AF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34e20f5b708_2_76"/>
              <p:cNvSpPr/>
              <p:nvPr/>
            </p:nvSpPr>
            <p:spPr>
              <a:xfrm>
                <a:off x="4691248" y="4065566"/>
                <a:ext cx="2182104" cy="333042"/>
              </a:xfrm>
              <a:custGeom>
                <a:rect b="b" l="l" r="r" t="t"/>
                <a:pathLst>
                  <a:path extrusionOk="0" h="1268730" w="8312779">
                    <a:moveTo>
                      <a:pt x="735330" y="0"/>
                    </a:moveTo>
                    <a:lnTo>
                      <a:pt x="0" y="1268730"/>
                    </a:lnTo>
                    <a:lnTo>
                      <a:pt x="8312779" y="1268730"/>
                    </a:lnTo>
                    <a:lnTo>
                      <a:pt x="7577449" y="0"/>
                    </a:lnTo>
                    <a:close/>
                  </a:path>
                </a:pathLst>
              </a:custGeom>
              <a:solidFill>
                <a:srgbClr val="1A1B4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34e20f5b708_2_76"/>
              <p:cNvSpPr/>
              <p:nvPr/>
            </p:nvSpPr>
            <p:spPr>
              <a:xfrm>
                <a:off x="5546476" y="2487468"/>
                <a:ext cx="471332" cy="407703"/>
              </a:xfrm>
              <a:custGeom>
                <a:rect b="b" l="l" r="r" t="t"/>
                <a:pathLst>
                  <a:path extrusionOk="0" h="1418096" w="1639417">
                    <a:moveTo>
                      <a:pt x="0" y="0"/>
                    </a:moveTo>
                    <a:lnTo>
                      <a:pt x="1639417" y="0"/>
                    </a:lnTo>
                    <a:lnTo>
                      <a:pt x="1639417" y="1418096"/>
                    </a:lnTo>
                    <a:lnTo>
                      <a:pt x="0" y="1418096"/>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34e20f5b708_2_76"/>
              <p:cNvSpPr/>
              <p:nvPr/>
            </p:nvSpPr>
            <p:spPr>
              <a:xfrm>
                <a:off x="5722071" y="4164896"/>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34e20f5b708_2_76"/>
              <p:cNvSpPr/>
              <p:nvPr/>
            </p:nvSpPr>
            <p:spPr>
              <a:xfrm>
                <a:off x="5722057" y="3398417"/>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34e20f5b708_2_76"/>
              <p:cNvSpPr/>
              <p:nvPr/>
            </p:nvSpPr>
            <p:spPr>
              <a:xfrm>
                <a:off x="5717634" y="2683785"/>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34e20f5b708_2_76"/>
              <p:cNvSpPr/>
              <p:nvPr/>
            </p:nvSpPr>
            <p:spPr>
              <a:xfrm>
                <a:off x="5722071" y="3791022"/>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34e20f5b708_2_76"/>
              <p:cNvSpPr/>
              <p:nvPr/>
            </p:nvSpPr>
            <p:spPr>
              <a:xfrm>
                <a:off x="5722064" y="3039032"/>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75" name="Google Shape;475;g34e20f5b708_2_76"/>
          <p:cNvSpPr txBox="1"/>
          <p:nvPr/>
        </p:nvSpPr>
        <p:spPr>
          <a:xfrm>
            <a:off x="351376" y="4598625"/>
            <a:ext cx="1983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3045E"/>
                </a:solidFill>
                <a:latin typeface="Raleway"/>
                <a:ea typeface="Raleway"/>
                <a:cs typeface="Raleway"/>
                <a:sym typeface="Raleway"/>
              </a:rPr>
              <a:t>Pyramide de Maslow</a:t>
            </a:r>
            <a:endParaRPr b="0" i="0" sz="1000" u="none" cap="none" strike="noStrike">
              <a:solidFill>
                <a:srgbClr val="03045E"/>
              </a:solidFill>
              <a:latin typeface="Raleway"/>
              <a:ea typeface="Raleway"/>
              <a:cs typeface="Raleway"/>
              <a:sym typeface="Raleway"/>
            </a:endParaRPr>
          </a:p>
        </p:txBody>
      </p:sp>
      <p:grpSp>
        <p:nvGrpSpPr>
          <p:cNvPr id="476" name="Google Shape;476;g34e20f5b708_2_76"/>
          <p:cNvGrpSpPr/>
          <p:nvPr/>
        </p:nvGrpSpPr>
        <p:grpSpPr>
          <a:xfrm>
            <a:off x="4733845" y="1435236"/>
            <a:ext cx="4137687" cy="2878200"/>
            <a:chOff x="241824" y="1588235"/>
            <a:chExt cx="4137687" cy="2878200"/>
          </a:xfrm>
        </p:grpSpPr>
        <p:grpSp>
          <p:nvGrpSpPr>
            <p:cNvPr id="477" name="Google Shape;477;g34e20f5b708_2_76"/>
            <p:cNvGrpSpPr/>
            <p:nvPr/>
          </p:nvGrpSpPr>
          <p:grpSpPr>
            <a:xfrm>
              <a:off x="241824" y="1588235"/>
              <a:ext cx="4137687" cy="2878200"/>
              <a:chOff x="218213" y="1850700"/>
              <a:chExt cx="4137687" cy="2878200"/>
            </a:xfrm>
          </p:grpSpPr>
          <p:sp>
            <p:nvSpPr>
              <p:cNvPr id="478" name="Google Shape;478;g34e20f5b708_2_76"/>
              <p:cNvSpPr txBox="1"/>
              <p:nvPr/>
            </p:nvSpPr>
            <p:spPr>
              <a:xfrm>
                <a:off x="702200" y="1850700"/>
                <a:ext cx="3653700" cy="287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1E2253"/>
                    </a:solidFill>
                    <a:latin typeface="Raleway"/>
                    <a:ea typeface="Raleway"/>
                    <a:cs typeface="Raleway"/>
                    <a:sym typeface="Raleway"/>
                  </a:rPr>
                  <a:t>Engagement</a:t>
                </a:r>
                <a:r>
                  <a:rPr b="0" i="0" lang="fr" sz="1100" u="none" cap="none" strike="noStrike">
                    <a:solidFill>
                      <a:srgbClr val="1E2253"/>
                    </a:solidFill>
                    <a:latin typeface="Raleway"/>
                    <a:ea typeface="Raleway"/>
                    <a:cs typeface="Raleway"/>
                    <a:sym typeface="Raleway"/>
                  </a:rPr>
                  <a:t> : seulement</a:t>
                </a:r>
                <a:r>
                  <a:rPr b="1" i="0" lang="fr" sz="1100" u="none" cap="none" strike="noStrike">
                    <a:solidFill>
                      <a:srgbClr val="1E2253"/>
                    </a:solidFill>
                    <a:latin typeface="Raleway"/>
                    <a:ea typeface="Raleway"/>
                    <a:cs typeface="Raleway"/>
                    <a:sym typeface="Raleway"/>
                  </a:rPr>
                  <a:t> </a:t>
                </a:r>
                <a:r>
                  <a:rPr b="1" i="0" lang="fr" sz="1300" u="none" cap="none" strike="noStrike">
                    <a:solidFill>
                      <a:srgbClr val="1E2253"/>
                    </a:solidFill>
                    <a:latin typeface="Raleway"/>
                    <a:ea typeface="Raleway"/>
                    <a:cs typeface="Raleway"/>
                    <a:sym typeface="Raleway"/>
                  </a:rPr>
                  <a:t>13 % </a:t>
                </a:r>
                <a:r>
                  <a:rPr b="1" i="0" lang="fr" sz="1100" u="none" cap="none" strike="noStrike">
                    <a:solidFill>
                      <a:srgbClr val="1E2253"/>
                    </a:solidFill>
                    <a:latin typeface="Raleway"/>
                    <a:ea typeface="Raleway"/>
                    <a:cs typeface="Raleway"/>
                    <a:sym typeface="Raleway"/>
                  </a:rPr>
                  <a:t>des collaborateurs </a:t>
                </a:r>
                <a:r>
                  <a:rPr b="0" i="0" lang="fr" sz="1100" u="none" cap="none" strike="noStrike">
                    <a:solidFill>
                      <a:srgbClr val="1E2253"/>
                    </a:solidFill>
                    <a:latin typeface="Raleway"/>
                    <a:ea typeface="Raleway"/>
                    <a:cs typeface="Raleway"/>
                    <a:sym typeface="Raleway"/>
                  </a:rPr>
                  <a:t>en Europe </a:t>
                </a:r>
                <a:r>
                  <a:rPr b="1" i="0" lang="fr" sz="1100" u="none" cap="none" strike="noStrike">
                    <a:solidFill>
                      <a:srgbClr val="1E2253"/>
                    </a:solidFill>
                    <a:latin typeface="Raleway"/>
                    <a:ea typeface="Raleway"/>
                    <a:cs typeface="Raleway"/>
                    <a:sym typeface="Raleway"/>
                  </a:rPr>
                  <a:t>sont engagés *</a:t>
                </a:r>
                <a:endParaRPr b="0" i="0" sz="11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1E2253"/>
                    </a:solidFill>
                    <a:latin typeface="Raleway"/>
                    <a:ea typeface="Raleway"/>
                    <a:cs typeface="Raleway"/>
                    <a:sym typeface="Raleway"/>
                  </a:rPr>
                  <a:t>Management</a:t>
                </a:r>
                <a:r>
                  <a:rPr b="1" i="0" lang="fr" sz="1300" u="none" cap="none" strike="noStrike">
                    <a:solidFill>
                      <a:srgbClr val="1E2253"/>
                    </a:solidFill>
                    <a:latin typeface="Raleway"/>
                    <a:ea typeface="Raleway"/>
                    <a:cs typeface="Raleway"/>
                    <a:sym typeface="Raleway"/>
                  </a:rPr>
                  <a:t>: </a:t>
                </a:r>
                <a:r>
                  <a:rPr b="0" i="0" lang="fr" sz="1100" u="none" cap="none" strike="noStrike">
                    <a:solidFill>
                      <a:srgbClr val="1E2253"/>
                    </a:solidFill>
                    <a:latin typeface="Raleway"/>
                    <a:ea typeface="Raleway"/>
                    <a:cs typeface="Raleway"/>
                    <a:sym typeface="Raleway"/>
                  </a:rPr>
                  <a:t>influe pour 70%  l’engagement *, des collaborateurs mais s</a:t>
                </a:r>
                <a:r>
                  <a:rPr b="1" i="0" lang="fr" sz="1100" u="none" cap="none" strike="noStrike">
                    <a:solidFill>
                      <a:srgbClr val="1E2253"/>
                    </a:solidFill>
                    <a:latin typeface="Raleway"/>
                    <a:ea typeface="Raleway"/>
                    <a:cs typeface="Raleway"/>
                    <a:sym typeface="Raleway"/>
                  </a:rPr>
                  <a:t>ouvent sont eux mêmes en quiet quitting</a:t>
                </a:r>
                <a:endParaRPr b="1" i="0" sz="11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chemeClr val="dk1"/>
                  </a:buClr>
                  <a:buSzPts val="1100"/>
                  <a:buFont typeface="Arial"/>
                  <a:buNone/>
                </a:pPr>
                <a:r>
                  <a:rPr b="1" i="0" lang="fr" sz="1100" u="none" cap="none" strike="noStrike">
                    <a:solidFill>
                      <a:srgbClr val="1E2253"/>
                    </a:solidFill>
                    <a:latin typeface="Raleway"/>
                    <a:ea typeface="Raleway"/>
                    <a:cs typeface="Raleway"/>
                    <a:sym typeface="Raleway"/>
                  </a:rPr>
                  <a:t>Transformation :</a:t>
                </a:r>
                <a:r>
                  <a:rPr b="0" i="0" lang="fr" sz="1100" u="none" cap="none" strike="noStrike">
                    <a:solidFill>
                      <a:srgbClr val="1E2253"/>
                    </a:solidFill>
                    <a:latin typeface="Raleway"/>
                    <a:ea typeface="Raleway"/>
                    <a:cs typeface="Raleway"/>
                    <a:sym typeface="Raleway"/>
                  </a:rPr>
                  <a:t> </a:t>
                </a:r>
                <a:r>
                  <a:rPr b="1" i="0" lang="fr" sz="1100" u="none" cap="none" strike="noStrike">
                    <a:solidFill>
                      <a:srgbClr val="1E2253"/>
                    </a:solidFill>
                    <a:latin typeface="Raleway"/>
                    <a:ea typeface="Raleway"/>
                    <a:cs typeface="Raleway"/>
                    <a:sym typeface="Raleway"/>
                  </a:rPr>
                  <a:t>⅔ des projets de transformation n’atteignent pas leur objectifs</a:t>
                </a:r>
                <a:r>
                  <a:rPr b="0" i="0" lang="fr" sz="1100" u="none" cap="none" strike="noStrike">
                    <a:solidFill>
                      <a:srgbClr val="1E2253"/>
                    </a:solidFill>
                    <a:latin typeface="Raleway"/>
                    <a:ea typeface="Raleway"/>
                    <a:cs typeface="Raleway"/>
                    <a:sym typeface="Raleway"/>
                  </a:rPr>
                  <a:t> faute d’engagement des équipes *</a:t>
                </a:r>
                <a:endParaRPr b="1" i="0" sz="11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50 % </a:t>
                </a:r>
                <a:r>
                  <a:rPr b="1" i="0" lang="fr" sz="1100" u="none" cap="none" strike="noStrike">
                    <a:solidFill>
                      <a:srgbClr val="1E2253"/>
                    </a:solidFill>
                    <a:latin typeface="Raleway"/>
                    <a:ea typeface="Raleway"/>
                    <a:cs typeface="Raleway"/>
                    <a:sym typeface="Raleway"/>
                  </a:rPr>
                  <a:t>des recrutements échouent</a:t>
                </a:r>
                <a:r>
                  <a:rPr b="0" i="0" lang="fr" sz="1100" u="none" cap="none" strike="noStrike">
                    <a:solidFill>
                      <a:srgbClr val="1E2253"/>
                    </a:solidFill>
                    <a:latin typeface="Raleway"/>
                    <a:ea typeface="Raleway"/>
                    <a:cs typeface="Raleway"/>
                    <a:sym typeface="Raleway"/>
                  </a:rPr>
                  <a:t> dans la première année *</a:t>
                </a:r>
                <a:endParaRPr b="0" i="0" sz="11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E225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1E2253"/>
                    </a:solidFill>
                    <a:latin typeface="Raleway"/>
                    <a:ea typeface="Raleway"/>
                    <a:cs typeface="Raleway"/>
                    <a:sym typeface="Raleway"/>
                  </a:rPr>
                  <a:t>75% des projets échouent par un manque d’alignement</a:t>
                </a:r>
                <a:r>
                  <a:rPr b="0" i="0" lang="fr" sz="1100" u="none" cap="none" strike="noStrike">
                    <a:solidFill>
                      <a:srgbClr val="1E2253"/>
                    </a:solidFill>
                    <a:latin typeface="Raleway"/>
                    <a:ea typeface="Raleway"/>
                    <a:cs typeface="Raleway"/>
                    <a:sym typeface="Raleway"/>
                  </a:rPr>
                  <a:t> et d'implication des dirigeants</a:t>
                </a:r>
                <a:endParaRPr b="0" i="0" sz="1100" u="none" cap="none" strike="noStrike">
                  <a:solidFill>
                    <a:srgbClr val="1E2253"/>
                  </a:solidFill>
                  <a:latin typeface="Raleway"/>
                  <a:ea typeface="Raleway"/>
                  <a:cs typeface="Raleway"/>
                  <a:sym typeface="Raleway"/>
                </a:endParaRPr>
              </a:p>
            </p:txBody>
          </p:sp>
          <p:pic>
            <p:nvPicPr>
              <p:cNvPr id="479" name="Google Shape;479;g34e20f5b708_2_76"/>
              <p:cNvPicPr preferRelativeResize="0"/>
              <p:nvPr/>
            </p:nvPicPr>
            <p:blipFill rotWithShape="1">
              <a:blip r:embed="rId17">
                <a:alphaModFix/>
              </a:blip>
              <a:srcRect b="53115" l="2520" r="75974" t="20356"/>
              <a:stretch/>
            </p:blipFill>
            <p:spPr>
              <a:xfrm>
                <a:off x="249063" y="2000640"/>
                <a:ext cx="518376" cy="359662"/>
              </a:xfrm>
              <a:prstGeom prst="rect">
                <a:avLst/>
              </a:prstGeom>
              <a:noFill/>
              <a:ln>
                <a:noFill/>
              </a:ln>
            </p:spPr>
          </p:pic>
          <p:pic>
            <p:nvPicPr>
              <p:cNvPr id="480" name="Google Shape;480;g34e20f5b708_2_76"/>
              <p:cNvPicPr preferRelativeResize="0"/>
              <p:nvPr/>
            </p:nvPicPr>
            <p:blipFill rotWithShape="1">
              <a:blip r:embed="rId17">
                <a:alphaModFix/>
              </a:blip>
              <a:srcRect b="57922" l="31828" r="52324" t="9885"/>
              <a:stretch/>
            </p:blipFill>
            <p:spPr>
              <a:xfrm>
                <a:off x="281463" y="3092575"/>
                <a:ext cx="453576" cy="518349"/>
              </a:xfrm>
              <a:prstGeom prst="rect">
                <a:avLst/>
              </a:prstGeom>
              <a:noFill/>
              <a:ln>
                <a:noFill/>
              </a:ln>
            </p:spPr>
          </p:pic>
          <p:pic>
            <p:nvPicPr>
              <p:cNvPr id="481" name="Google Shape;481;g34e20f5b708_2_76"/>
              <p:cNvPicPr preferRelativeResize="0"/>
              <p:nvPr/>
            </p:nvPicPr>
            <p:blipFill rotWithShape="1">
              <a:blip r:embed="rId17">
                <a:alphaModFix/>
              </a:blip>
              <a:srcRect b="57882" l="55252" r="28900" t="13140"/>
              <a:stretch/>
            </p:blipFill>
            <p:spPr>
              <a:xfrm>
                <a:off x="281463" y="2494563"/>
                <a:ext cx="453576" cy="466549"/>
              </a:xfrm>
              <a:prstGeom prst="rect">
                <a:avLst/>
              </a:prstGeom>
              <a:noFill/>
              <a:ln>
                <a:noFill/>
              </a:ln>
            </p:spPr>
          </p:pic>
          <p:pic>
            <p:nvPicPr>
              <p:cNvPr id="482" name="Google Shape;482;g34e20f5b708_2_76"/>
              <p:cNvPicPr preferRelativeResize="0"/>
              <p:nvPr/>
            </p:nvPicPr>
            <p:blipFill rotWithShape="1">
              <a:blip r:embed="rId17">
                <a:alphaModFix/>
              </a:blip>
              <a:srcRect b="20070" l="6204" r="75685" t="50950"/>
              <a:stretch/>
            </p:blipFill>
            <p:spPr>
              <a:xfrm>
                <a:off x="218213" y="3687125"/>
                <a:ext cx="518376" cy="466549"/>
              </a:xfrm>
              <a:prstGeom prst="rect">
                <a:avLst/>
              </a:prstGeom>
              <a:noFill/>
              <a:ln>
                <a:noFill/>
              </a:ln>
            </p:spPr>
          </p:pic>
        </p:grpSp>
        <p:pic>
          <p:nvPicPr>
            <p:cNvPr id="483" name="Google Shape;483;g34e20f5b708_2_76"/>
            <p:cNvPicPr preferRelativeResize="0"/>
            <p:nvPr/>
          </p:nvPicPr>
          <p:blipFill rotWithShape="1">
            <a:blip r:embed="rId18">
              <a:alphaModFix/>
            </a:blip>
            <a:srcRect b="0" l="0" r="0" t="0"/>
            <a:stretch/>
          </p:blipFill>
          <p:spPr>
            <a:xfrm>
              <a:off x="301432" y="3953821"/>
              <a:ext cx="829421" cy="466549"/>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8"/>
          <p:cNvSpPr/>
          <p:nvPr/>
        </p:nvSpPr>
        <p:spPr>
          <a:xfrm rot="5400000">
            <a:off x="4008838" y="19130"/>
            <a:ext cx="1125900" cy="2453100"/>
          </a:xfrm>
          <a:prstGeom prst="chevron">
            <a:avLst>
              <a:gd fmla="val 47773" name="adj"/>
            </a:avLst>
          </a:prstGeom>
          <a:solidFill>
            <a:srgbClr val="4AD3F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89" name="Google Shape;489;p18"/>
          <p:cNvSpPr/>
          <p:nvPr/>
        </p:nvSpPr>
        <p:spPr>
          <a:xfrm rot="5400000">
            <a:off x="4008838" y="759341"/>
            <a:ext cx="1125900" cy="2453100"/>
          </a:xfrm>
          <a:prstGeom prst="chevron">
            <a:avLst>
              <a:gd fmla="val 47773" name="adj"/>
            </a:avLst>
          </a:prstGeom>
          <a:solidFill>
            <a:srgbClr val="04AFE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90" name="Google Shape;490;p18"/>
          <p:cNvSpPr/>
          <p:nvPr/>
        </p:nvSpPr>
        <p:spPr>
          <a:xfrm rot="5400000">
            <a:off x="4008838" y="1240932"/>
            <a:ext cx="1125900" cy="2453100"/>
          </a:xfrm>
          <a:prstGeom prst="chevron">
            <a:avLst>
              <a:gd fmla="val 47773" name="adj"/>
            </a:avLst>
          </a:prstGeom>
          <a:solidFill>
            <a:srgbClr val="2E3A8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91" name="Google Shape;491;p18"/>
          <p:cNvSpPr/>
          <p:nvPr/>
        </p:nvSpPr>
        <p:spPr>
          <a:xfrm rot="5400000">
            <a:off x="4003313" y="1954796"/>
            <a:ext cx="1125900" cy="2453100"/>
          </a:xfrm>
          <a:prstGeom prst="chevron">
            <a:avLst>
              <a:gd fmla="val 47773" name="adj"/>
            </a:avLst>
          </a:prstGeom>
          <a:solidFill>
            <a:srgbClr val="1A1B4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92" name="Google Shape;492;p18"/>
          <p:cNvSpPr/>
          <p:nvPr/>
        </p:nvSpPr>
        <p:spPr>
          <a:xfrm>
            <a:off x="3019852" y="332150"/>
            <a:ext cx="747300" cy="360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93" name="Google Shape;493;p18"/>
          <p:cNvSpPr/>
          <p:nvPr/>
        </p:nvSpPr>
        <p:spPr>
          <a:xfrm>
            <a:off x="4198138" y="3748919"/>
            <a:ext cx="747300" cy="11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94" name="Google Shape;494;p18"/>
          <p:cNvSpPr/>
          <p:nvPr/>
        </p:nvSpPr>
        <p:spPr>
          <a:xfrm>
            <a:off x="5349155" y="274196"/>
            <a:ext cx="747300" cy="4267254"/>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495" name="Google Shape;495;p18"/>
          <p:cNvSpPr txBox="1"/>
          <p:nvPr/>
        </p:nvSpPr>
        <p:spPr>
          <a:xfrm>
            <a:off x="3239498" y="3121470"/>
            <a:ext cx="264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
              <a:buFont typeface="Arial"/>
              <a:buNone/>
            </a:pPr>
            <a:r>
              <a:rPr b="1" i="0" lang="fr" sz="1400" u="none" cap="none" strike="noStrike">
                <a:solidFill>
                  <a:schemeClr val="lt1"/>
                </a:solidFill>
                <a:latin typeface="Raleway"/>
                <a:ea typeface="Raleway"/>
                <a:cs typeface="Raleway"/>
                <a:sym typeface="Raleway"/>
              </a:rPr>
              <a:t>Performance</a:t>
            </a:r>
            <a:endParaRPr b="1" i="0" sz="1400" u="none" cap="none" strike="noStrike">
              <a:solidFill>
                <a:schemeClr val="lt1"/>
              </a:solidFill>
              <a:latin typeface="Raleway ExtraBold"/>
              <a:ea typeface="Raleway ExtraBold"/>
              <a:cs typeface="Raleway ExtraBold"/>
              <a:sym typeface="Raleway ExtraBold"/>
            </a:endParaRPr>
          </a:p>
        </p:txBody>
      </p:sp>
      <p:sp>
        <p:nvSpPr>
          <p:cNvPr id="496" name="Google Shape;496;p18"/>
          <p:cNvSpPr/>
          <p:nvPr/>
        </p:nvSpPr>
        <p:spPr>
          <a:xfrm>
            <a:off x="3493376" y="1886285"/>
            <a:ext cx="2226958" cy="396646"/>
          </a:xfrm>
          <a:custGeom>
            <a:rect b="b" l="l" r="r" t="t"/>
            <a:pathLst>
              <a:path extrusionOk="0" h="34893" w="34893">
                <a:moveTo>
                  <a:pt x="1" y="1"/>
                </a:moveTo>
                <a:lnTo>
                  <a:pt x="1" y="34892"/>
                </a:lnTo>
                <a:lnTo>
                  <a:pt x="34892" y="34892"/>
                </a:lnTo>
                <a:lnTo>
                  <a:pt x="34892" y="1"/>
                </a:lnTo>
                <a:close/>
              </a:path>
            </a:pathLst>
          </a:custGeom>
          <a:noFill/>
          <a:ln>
            <a:noFill/>
          </a:ln>
        </p:spPr>
        <p:txBody>
          <a:bodyPr anchorCtr="0" anchor="ctr" bIns="91425" lIns="91425" spcFirstLastPara="1" rIns="91425" wrap="square" tIns="91425">
            <a:noAutofit/>
          </a:bodyPr>
          <a:lstStyle/>
          <a:p>
            <a:pPr indent="0" lvl="0" marL="0" marR="0" rtl="0" algn="ctr">
              <a:lnSpc>
                <a:spcPct val="138000"/>
              </a:lnSpc>
              <a:spcBef>
                <a:spcPts val="0"/>
              </a:spcBef>
              <a:spcAft>
                <a:spcPts val="0"/>
              </a:spcAft>
              <a:buClr>
                <a:srgbClr val="000000"/>
              </a:buClr>
              <a:buSzPts val="800"/>
              <a:buFont typeface="Arial"/>
              <a:buNone/>
            </a:pPr>
            <a:r>
              <a:rPr b="1" i="0" lang="fr" sz="1400" u="none" cap="none" strike="noStrike">
                <a:solidFill>
                  <a:schemeClr val="lt1"/>
                </a:solidFill>
                <a:latin typeface="Raleway"/>
                <a:ea typeface="Raleway"/>
                <a:cs typeface="Raleway"/>
                <a:sym typeface="Raleway"/>
              </a:rPr>
              <a:t>Engagement</a:t>
            </a:r>
            <a:endParaRPr b="0" i="0" sz="1400" u="none" cap="none" strike="noStrike">
              <a:solidFill>
                <a:schemeClr val="lt1"/>
              </a:solidFill>
              <a:latin typeface="Arial"/>
              <a:ea typeface="Arial"/>
              <a:cs typeface="Arial"/>
              <a:sym typeface="Arial"/>
            </a:endParaRPr>
          </a:p>
        </p:txBody>
      </p:sp>
      <p:sp>
        <p:nvSpPr>
          <p:cNvPr id="497" name="Google Shape;497;p18"/>
          <p:cNvSpPr txBox="1"/>
          <p:nvPr/>
        </p:nvSpPr>
        <p:spPr>
          <a:xfrm>
            <a:off x="3737100" y="1142907"/>
            <a:ext cx="1669800" cy="350400"/>
          </a:xfrm>
          <a:prstGeom prst="rect">
            <a:avLst/>
          </a:prstGeom>
          <a:noFill/>
          <a:ln>
            <a:noFill/>
          </a:ln>
        </p:spPr>
        <p:txBody>
          <a:bodyPr anchorCtr="0" anchor="t" bIns="72850" lIns="72850" spcFirstLastPara="1" rIns="72850" wrap="square" tIns="72850">
            <a:noAutofit/>
          </a:bodyPr>
          <a:lstStyle/>
          <a:p>
            <a:pPr indent="0" lvl="0" marL="0" marR="0" rtl="0" algn="ctr">
              <a:lnSpc>
                <a:spcPct val="115000"/>
              </a:lnSpc>
              <a:spcBef>
                <a:spcPts val="0"/>
              </a:spcBef>
              <a:spcAft>
                <a:spcPts val="1000"/>
              </a:spcAft>
              <a:buClr>
                <a:srgbClr val="000000"/>
              </a:buClr>
              <a:buSzPts val="800"/>
              <a:buFont typeface="Arial"/>
              <a:buNone/>
            </a:pPr>
            <a:r>
              <a:rPr b="1" i="1" lang="fr" sz="2000" u="none" cap="none" strike="noStrike">
                <a:solidFill>
                  <a:schemeClr val="lt1"/>
                </a:solidFill>
                <a:latin typeface="Raleway"/>
                <a:ea typeface="Raleway"/>
                <a:cs typeface="Raleway"/>
                <a:sym typeface="Raleway"/>
              </a:rPr>
              <a:t>Énergie</a:t>
            </a:r>
            <a:endParaRPr b="1" i="0" sz="1400" u="none" cap="none" strike="noStrike">
              <a:solidFill>
                <a:schemeClr val="lt1"/>
              </a:solidFill>
              <a:latin typeface="Raleway ExtraBold"/>
              <a:ea typeface="Raleway ExtraBold"/>
              <a:cs typeface="Raleway ExtraBold"/>
              <a:sym typeface="Raleway ExtraBold"/>
            </a:endParaRPr>
          </a:p>
        </p:txBody>
      </p:sp>
      <p:sp>
        <p:nvSpPr>
          <p:cNvPr id="498" name="Google Shape;498;p18"/>
          <p:cNvSpPr txBox="1"/>
          <p:nvPr/>
        </p:nvSpPr>
        <p:spPr>
          <a:xfrm>
            <a:off x="3249088" y="2396108"/>
            <a:ext cx="264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
              <a:buFont typeface="Arial"/>
              <a:buNone/>
            </a:pPr>
            <a:r>
              <a:rPr b="1" i="0" lang="fr" sz="1400" u="none" cap="none" strike="noStrike">
                <a:solidFill>
                  <a:schemeClr val="lt1"/>
                </a:solidFill>
                <a:latin typeface="Raleway"/>
                <a:ea typeface="Raleway"/>
                <a:cs typeface="Raleway"/>
                <a:sym typeface="Raleway"/>
              </a:rPr>
              <a:t>Épanouissement</a:t>
            </a:r>
            <a:endParaRPr b="1" i="0" sz="1400" u="none" cap="none" strike="noStrike">
              <a:solidFill>
                <a:schemeClr val="lt1"/>
              </a:solidFill>
              <a:latin typeface="Raleway"/>
              <a:ea typeface="Raleway"/>
              <a:cs typeface="Raleway"/>
              <a:sym typeface="Raleway"/>
            </a:endParaRPr>
          </a:p>
        </p:txBody>
      </p:sp>
      <p:cxnSp>
        <p:nvCxnSpPr>
          <p:cNvPr id="499" name="Google Shape;499;p18"/>
          <p:cNvCxnSpPr/>
          <p:nvPr/>
        </p:nvCxnSpPr>
        <p:spPr>
          <a:xfrm flipH="1">
            <a:off x="3410097" y="3532800"/>
            <a:ext cx="579900" cy="524700"/>
          </a:xfrm>
          <a:prstGeom prst="straightConnector1">
            <a:avLst/>
          </a:prstGeom>
          <a:noFill/>
          <a:ln cap="flat" cmpd="sng" w="19050">
            <a:solidFill>
              <a:srgbClr val="191B48"/>
            </a:solidFill>
            <a:prstDash val="solid"/>
            <a:round/>
            <a:headEnd len="sm" w="sm" type="none"/>
            <a:tailEnd len="med" w="med" type="triangle"/>
          </a:ln>
        </p:spPr>
      </p:cxnSp>
      <p:cxnSp>
        <p:nvCxnSpPr>
          <p:cNvPr id="500" name="Google Shape;500;p18"/>
          <p:cNvCxnSpPr/>
          <p:nvPr/>
        </p:nvCxnSpPr>
        <p:spPr>
          <a:xfrm>
            <a:off x="5123895" y="3532800"/>
            <a:ext cx="579900" cy="524700"/>
          </a:xfrm>
          <a:prstGeom prst="straightConnector1">
            <a:avLst/>
          </a:prstGeom>
          <a:noFill/>
          <a:ln cap="flat" cmpd="sng" w="19050">
            <a:solidFill>
              <a:srgbClr val="191B48"/>
            </a:solidFill>
            <a:prstDash val="solid"/>
            <a:round/>
            <a:headEnd len="sm" w="sm" type="none"/>
            <a:tailEnd len="med" w="med" type="triangle"/>
          </a:ln>
        </p:spPr>
      </p:cxnSp>
      <p:grpSp>
        <p:nvGrpSpPr>
          <p:cNvPr id="501" name="Google Shape;501;p18"/>
          <p:cNvGrpSpPr/>
          <p:nvPr/>
        </p:nvGrpSpPr>
        <p:grpSpPr>
          <a:xfrm>
            <a:off x="1599673" y="4079761"/>
            <a:ext cx="2643300" cy="428100"/>
            <a:chOff x="1489238" y="4135531"/>
            <a:chExt cx="2643300" cy="428100"/>
          </a:xfrm>
        </p:grpSpPr>
        <p:sp>
          <p:nvSpPr>
            <p:cNvPr id="502" name="Google Shape;502;p18"/>
            <p:cNvSpPr/>
            <p:nvPr/>
          </p:nvSpPr>
          <p:spPr>
            <a:xfrm>
              <a:off x="2199188" y="4135531"/>
              <a:ext cx="1223400" cy="428100"/>
            </a:xfrm>
            <a:prstGeom prst="rect">
              <a:avLst/>
            </a:prstGeom>
            <a:solidFill>
              <a:srgbClr val="191B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03" name="Google Shape;503;p18"/>
            <p:cNvSpPr txBox="1"/>
            <p:nvPr/>
          </p:nvSpPr>
          <p:spPr>
            <a:xfrm>
              <a:off x="1489238" y="4149481"/>
              <a:ext cx="264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800"/>
                <a:buFont typeface="Arial"/>
                <a:buNone/>
              </a:pPr>
              <a:r>
                <a:rPr b="1" i="0" lang="fr" sz="1400" u="none" cap="none" strike="noStrike">
                  <a:solidFill>
                    <a:schemeClr val="lt1"/>
                  </a:solidFill>
                  <a:latin typeface="Raleway"/>
                  <a:ea typeface="Raleway"/>
                  <a:cs typeface="Raleway"/>
                  <a:sym typeface="Raleway"/>
                </a:rPr>
                <a:t>Individuelle</a:t>
              </a:r>
              <a:endParaRPr b="1" i="0" sz="1400" u="none" cap="none" strike="noStrike">
                <a:solidFill>
                  <a:schemeClr val="lt1"/>
                </a:solidFill>
                <a:latin typeface="Raleway"/>
                <a:ea typeface="Raleway"/>
                <a:cs typeface="Raleway"/>
                <a:sym typeface="Raleway"/>
              </a:endParaRPr>
            </a:p>
          </p:txBody>
        </p:sp>
      </p:grpSp>
      <p:grpSp>
        <p:nvGrpSpPr>
          <p:cNvPr id="504" name="Google Shape;504;p18"/>
          <p:cNvGrpSpPr/>
          <p:nvPr/>
        </p:nvGrpSpPr>
        <p:grpSpPr>
          <a:xfrm>
            <a:off x="4794551" y="4079761"/>
            <a:ext cx="2643300" cy="428100"/>
            <a:chOff x="1489238" y="4135531"/>
            <a:chExt cx="2643300" cy="428100"/>
          </a:xfrm>
        </p:grpSpPr>
        <p:sp>
          <p:nvSpPr>
            <p:cNvPr id="505" name="Google Shape;505;p18"/>
            <p:cNvSpPr/>
            <p:nvPr/>
          </p:nvSpPr>
          <p:spPr>
            <a:xfrm>
              <a:off x="2199188" y="4135531"/>
              <a:ext cx="1223400" cy="428100"/>
            </a:xfrm>
            <a:prstGeom prst="rect">
              <a:avLst/>
            </a:prstGeom>
            <a:solidFill>
              <a:srgbClr val="191B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06" name="Google Shape;506;p18"/>
            <p:cNvSpPr txBox="1"/>
            <p:nvPr/>
          </p:nvSpPr>
          <p:spPr>
            <a:xfrm>
              <a:off x="1489238" y="4149481"/>
              <a:ext cx="264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800"/>
                <a:buFont typeface="Arial"/>
                <a:buNone/>
              </a:pPr>
              <a:r>
                <a:rPr b="1" i="0" lang="fr" sz="1400" u="none" cap="none" strike="noStrike">
                  <a:solidFill>
                    <a:schemeClr val="lt1"/>
                  </a:solidFill>
                  <a:latin typeface="Raleway"/>
                  <a:ea typeface="Raleway"/>
                  <a:cs typeface="Raleway"/>
                  <a:sym typeface="Raleway"/>
                </a:rPr>
                <a:t>Collective</a:t>
              </a:r>
              <a:endParaRPr b="1" i="0" sz="1400" u="none" cap="none" strike="noStrike">
                <a:solidFill>
                  <a:schemeClr val="lt1"/>
                </a:solidFill>
                <a:latin typeface="Raleway"/>
                <a:ea typeface="Raleway"/>
                <a:cs typeface="Raleway"/>
                <a:sym typeface="Raleway"/>
              </a:endParaRPr>
            </a:p>
          </p:txBody>
        </p:sp>
      </p:grpSp>
      <p:sp>
        <p:nvSpPr>
          <p:cNvPr id="507" name="Google Shape;507;p18"/>
          <p:cNvSpPr/>
          <p:nvPr/>
        </p:nvSpPr>
        <p:spPr>
          <a:xfrm>
            <a:off x="256450" y="2724150"/>
            <a:ext cx="3125540"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8"/>
          <p:cNvSpPr/>
          <p:nvPr/>
        </p:nvSpPr>
        <p:spPr>
          <a:xfrm>
            <a:off x="5668075" y="1606775"/>
            <a:ext cx="3125540"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9" name="Google Shape;509;p18"/>
          <p:cNvPicPr preferRelativeResize="0"/>
          <p:nvPr/>
        </p:nvPicPr>
        <p:blipFill rotWithShape="1">
          <a:blip r:embed="rId4">
            <a:alphaModFix/>
          </a:blip>
          <a:srcRect b="0" l="0" r="0" t="0"/>
          <a:stretch/>
        </p:blipFill>
        <p:spPr>
          <a:xfrm>
            <a:off x="4036635" y="3858600"/>
            <a:ext cx="1068250" cy="1066950"/>
          </a:xfrm>
          <a:prstGeom prst="rect">
            <a:avLst/>
          </a:prstGeom>
          <a:noFill/>
          <a:ln>
            <a:noFill/>
          </a:ln>
        </p:spPr>
      </p:pic>
      <p:sp>
        <p:nvSpPr>
          <p:cNvPr id="510" name="Google Shape;510;p18"/>
          <p:cNvSpPr txBox="1"/>
          <p:nvPr/>
        </p:nvSpPr>
        <p:spPr>
          <a:xfrm>
            <a:off x="271233" y="825032"/>
            <a:ext cx="3304500" cy="830100"/>
          </a:xfrm>
          <a:prstGeom prst="rect">
            <a:avLst/>
          </a:prstGeom>
          <a:noFill/>
          <a:ln>
            <a:noFill/>
          </a:ln>
        </p:spPr>
        <p:txBody>
          <a:bodyPr anchorCtr="0" anchor="ctr" bIns="34275" lIns="68575" spcFirstLastPara="1" rIns="68575" wrap="square" tIns="34275">
            <a:noAutofit/>
          </a:bodyPr>
          <a:lstStyle/>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Comment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200"/>
              <a:buFont typeface="Arial"/>
              <a:buNone/>
            </a:pPr>
            <a:r>
              <a:t/>
            </a:r>
            <a:endParaRPr b="1" i="0" sz="2200" u="none" cap="none" strike="noStrike">
              <a:solidFill>
                <a:srgbClr val="03045E"/>
              </a:solidFill>
              <a:latin typeface="Raleway ExtraBold"/>
              <a:ea typeface="Raleway ExtraBold"/>
              <a:cs typeface="Raleway ExtraBold"/>
              <a:sym typeface="Raleway ExtraBold"/>
            </a:endParaRPr>
          </a:p>
          <a:p>
            <a:pPr indent="0" lvl="0" marL="0" marR="0" rtl="0" algn="l">
              <a:lnSpc>
                <a:spcPct val="80000"/>
              </a:lnSpc>
              <a:spcBef>
                <a:spcPts val="0"/>
              </a:spcBef>
              <a:spcAft>
                <a:spcPts val="0"/>
              </a:spcAft>
              <a:buClr>
                <a:srgbClr val="000000"/>
              </a:buClr>
              <a:buSzPts val="2000"/>
              <a:buFont typeface="Arial"/>
              <a:buNone/>
            </a:pPr>
            <a:r>
              <a:rPr b="0" i="0" lang="fr" sz="2000" u="none" cap="none" strike="noStrike">
                <a:solidFill>
                  <a:srgbClr val="03045E"/>
                </a:solidFill>
                <a:latin typeface="Raleway"/>
                <a:ea typeface="Raleway"/>
                <a:cs typeface="Raleway"/>
                <a:sym typeface="Raleway"/>
              </a:rPr>
              <a:t>En révélant et en activant les </a:t>
            </a:r>
            <a:r>
              <a:rPr b="0" i="0" lang="fr" sz="2000" u="none" cap="none" strike="noStrike">
                <a:solidFill>
                  <a:srgbClr val="00B0F0"/>
                </a:solidFill>
                <a:latin typeface="Raleway ExtraBold"/>
                <a:ea typeface="Raleway ExtraBold"/>
                <a:cs typeface="Raleway ExtraBold"/>
                <a:sym typeface="Raleway ExtraBold"/>
              </a:rPr>
              <a:t>Energy Skills™</a:t>
            </a:r>
            <a:endParaRPr b="0" i="0" sz="2000" u="none" cap="none" strike="noStrike">
              <a:solidFill>
                <a:srgbClr val="00B0F0"/>
              </a:solidFill>
              <a:latin typeface="Raleway"/>
              <a:ea typeface="Raleway"/>
              <a:cs typeface="Raleway"/>
              <a:sym typeface="Raleway"/>
            </a:endParaRPr>
          </a:p>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 </a:t>
            </a:r>
            <a:endParaRPr b="1" i="0" sz="2200" u="none" cap="none" strike="noStrike">
              <a:solidFill>
                <a:srgbClr val="03045E"/>
              </a:solidFill>
              <a:latin typeface="Raleway ExtraBold"/>
              <a:ea typeface="Raleway ExtraBold"/>
              <a:cs typeface="Raleway ExtraBold"/>
              <a:sym typeface="Raleway ExtraBold"/>
            </a:endParaRPr>
          </a:p>
          <a:p>
            <a:pPr indent="0" lvl="0" marL="0" marR="0" rtl="0" algn="l">
              <a:lnSpc>
                <a:spcPct val="80000"/>
              </a:lnSpc>
              <a:spcBef>
                <a:spcPts val="0"/>
              </a:spcBef>
              <a:spcAft>
                <a:spcPts val="0"/>
              </a:spcAft>
              <a:buClr>
                <a:srgbClr val="000000"/>
              </a:buClr>
              <a:buSzPts val="2100"/>
              <a:buFont typeface="Arial"/>
              <a:buNone/>
            </a:pPr>
            <a:r>
              <a:t/>
            </a:r>
            <a:endParaRPr b="0" i="0" sz="2100" u="none" cap="none" strike="noStrike">
              <a:solidFill>
                <a:srgbClr val="03045E"/>
              </a:solidFill>
              <a:latin typeface="Raleway"/>
              <a:ea typeface="Raleway"/>
              <a:cs typeface="Raleway"/>
              <a:sym typeface="Raleway"/>
            </a:endParaRPr>
          </a:p>
        </p:txBody>
      </p:sp>
      <p:grpSp>
        <p:nvGrpSpPr>
          <p:cNvPr id="511" name="Google Shape;511;p18"/>
          <p:cNvGrpSpPr/>
          <p:nvPr/>
        </p:nvGrpSpPr>
        <p:grpSpPr>
          <a:xfrm>
            <a:off x="3249088" y="274196"/>
            <a:ext cx="2643300" cy="1002674"/>
            <a:chOff x="3249088" y="209544"/>
            <a:chExt cx="2643300" cy="1002674"/>
          </a:xfrm>
        </p:grpSpPr>
        <p:grpSp>
          <p:nvGrpSpPr>
            <p:cNvPr id="512" name="Google Shape;512;p18"/>
            <p:cNvGrpSpPr/>
            <p:nvPr/>
          </p:nvGrpSpPr>
          <p:grpSpPr>
            <a:xfrm>
              <a:off x="3767615" y="255942"/>
              <a:ext cx="1581540" cy="766628"/>
              <a:chOff x="3767615" y="255942"/>
              <a:chExt cx="1581540" cy="766628"/>
            </a:xfrm>
          </p:grpSpPr>
          <p:sp>
            <p:nvSpPr>
              <p:cNvPr id="513" name="Google Shape;513;p18"/>
              <p:cNvSpPr/>
              <p:nvPr/>
            </p:nvSpPr>
            <p:spPr>
              <a:xfrm>
                <a:off x="3767615" y="255942"/>
                <a:ext cx="1581540" cy="502200"/>
              </a:xfrm>
              <a:prstGeom prst="rect">
                <a:avLst/>
              </a:prstGeom>
              <a:solidFill>
                <a:srgbClr val="85E2F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14" name="Google Shape;514;p18"/>
              <p:cNvSpPr/>
              <p:nvPr/>
            </p:nvSpPr>
            <p:spPr>
              <a:xfrm rot="5400000">
                <a:off x="4295392" y="106070"/>
                <a:ext cx="552900" cy="1280100"/>
              </a:xfrm>
              <a:prstGeom prst="homePlate">
                <a:avLst>
                  <a:gd fmla="val 48431" name="adj"/>
                </a:avLst>
              </a:prstGeom>
              <a:solidFill>
                <a:srgbClr val="86E1F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grpSp>
        <p:sp>
          <p:nvSpPr>
            <p:cNvPr id="515" name="Google Shape;515;p18"/>
            <p:cNvSpPr txBox="1"/>
            <p:nvPr/>
          </p:nvSpPr>
          <p:spPr>
            <a:xfrm>
              <a:off x="3249088" y="209544"/>
              <a:ext cx="2643300" cy="288000"/>
            </a:xfrm>
            <a:prstGeom prst="rect">
              <a:avLst/>
            </a:prstGeom>
            <a:noFill/>
            <a:ln>
              <a:noFill/>
            </a:ln>
          </p:spPr>
          <p:txBody>
            <a:bodyPr anchorCtr="0" anchor="t" bIns="72850" lIns="72850" spcFirstLastPara="1" rIns="72850" wrap="square" tIns="72850">
              <a:noAutofit/>
            </a:bodyPr>
            <a:lstStyle/>
            <a:p>
              <a:pPr indent="0" lvl="0" marL="0" marR="0" rtl="0" algn="ctr">
                <a:lnSpc>
                  <a:spcPct val="100000"/>
                </a:lnSpc>
                <a:spcBef>
                  <a:spcPts val="0"/>
                </a:spcBef>
                <a:spcAft>
                  <a:spcPts val="0"/>
                </a:spcAft>
                <a:buClr>
                  <a:srgbClr val="000000"/>
                </a:buClr>
                <a:buSzPts val="800"/>
                <a:buFont typeface="Arial"/>
                <a:buNone/>
              </a:pPr>
              <a:r>
                <a:rPr b="1" i="1" lang="fr" sz="2100" u="none" cap="none" strike="noStrike">
                  <a:solidFill>
                    <a:schemeClr val="lt1"/>
                  </a:solidFill>
                  <a:latin typeface="Raleway"/>
                  <a:ea typeface="Raleway"/>
                  <a:cs typeface="Raleway"/>
                  <a:sym typeface="Raleway"/>
                </a:rPr>
                <a:t>Plaisir</a:t>
              </a:r>
              <a:endParaRPr b="1" i="1" sz="13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1" lang="fr" sz="1300" u="none" cap="none" strike="noStrike">
                  <a:solidFill>
                    <a:schemeClr val="lt1"/>
                  </a:solidFill>
                  <a:latin typeface="Raleway"/>
                  <a:ea typeface="Raleway"/>
                  <a:cs typeface="Raleway"/>
                  <a:sym typeface="Raleway"/>
                </a:rPr>
                <a:t>(de faire)</a:t>
              </a:r>
              <a:endParaRPr b="1" i="1" sz="1300" u="none" cap="none" strike="noStrike">
                <a:solidFill>
                  <a:schemeClr val="lt1"/>
                </a:solidFill>
                <a:latin typeface="Raleway"/>
                <a:ea typeface="Raleway"/>
                <a:cs typeface="Raleway"/>
                <a:sym typeface="Raleway"/>
              </a:endParaRPr>
            </a:p>
          </p:txBody>
        </p:sp>
        <p:cxnSp>
          <p:nvCxnSpPr>
            <p:cNvPr id="516" name="Google Shape;516;p18"/>
            <p:cNvCxnSpPr/>
            <p:nvPr/>
          </p:nvCxnSpPr>
          <p:spPr>
            <a:xfrm flipH="1" rot="10800000">
              <a:off x="5095102" y="714313"/>
              <a:ext cx="316200" cy="134100"/>
            </a:xfrm>
            <a:prstGeom prst="straightConnector1">
              <a:avLst/>
            </a:prstGeom>
            <a:noFill/>
            <a:ln cap="flat" cmpd="sng" w="76200">
              <a:solidFill>
                <a:schemeClr val="lt1"/>
              </a:solidFill>
              <a:prstDash val="solid"/>
              <a:round/>
              <a:headEnd len="sm" w="sm" type="none"/>
              <a:tailEnd len="sm" w="sm" type="none"/>
            </a:ln>
          </p:spPr>
        </p:cxnSp>
        <p:cxnSp>
          <p:nvCxnSpPr>
            <p:cNvPr id="517" name="Google Shape;517;p18"/>
            <p:cNvCxnSpPr/>
            <p:nvPr/>
          </p:nvCxnSpPr>
          <p:spPr>
            <a:xfrm rot="10800000">
              <a:off x="3679552" y="687096"/>
              <a:ext cx="316200" cy="134100"/>
            </a:xfrm>
            <a:prstGeom prst="straightConnector1">
              <a:avLst/>
            </a:prstGeom>
            <a:noFill/>
            <a:ln cap="flat" cmpd="sng" w="76200">
              <a:solidFill>
                <a:schemeClr val="lt1"/>
              </a:solidFill>
              <a:prstDash val="solid"/>
              <a:round/>
              <a:headEnd len="sm" w="sm" type="none"/>
              <a:tailEnd len="sm" w="sm" type="none"/>
            </a:ln>
          </p:spPr>
        </p:cxnSp>
        <p:cxnSp>
          <p:nvCxnSpPr>
            <p:cNvPr id="518" name="Google Shape;518;p18"/>
            <p:cNvCxnSpPr/>
            <p:nvPr/>
          </p:nvCxnSpPr>
          <p:spPr>
            <a:xfrm rot="-5400000">
              <a:off x="3231803" y="998168"/>
              <a:ext cx="428100" cy="0"/>
            </a:xfrm>
            <a:prstGeom prst="straightConnector1">
              <a:avLst/>
            </a:prstGeom>
            <a:noFill/>
            <a:ln cap="flat" cmpd="sng" w="38100">
              <a:solidFill>
                <a:srgbClr val="FFFFFF"/>
              </a:solidFill>
              <a:prstDash val="solid"/>
              <a:round/>
              <a:headEnd len="sm" w="sm" type="none"/>
              <a:tailEnd len="sm" w="sm" type="none"/>
            </a:ln>
          </p:spPr>
        </p:cxnSp>
      </p:grpSp>
      <p:grpSp>
        <p:nvGrpSpPr>
          <p:cNvPr id="519" name="Google Shape;519;p18"/>
          <p:cNvGrpSpPr/>
          <p:nvPr/>
        </p:nvGrpSpPr>
        <p:grpSpPr>
          <a:xfrm>
            <a:off x="256459" y="2120444"/>
            <a:ext cx="3304624" cy="1692221"/>
            <a:chOff x="305050" y="1368950"/>
            <a:chExt cx="3304624" cy="1692221"/>
          </a:xfrm>
        </p:grpSpPr>
        <p:sp>
          <p:nvSpPr>
            <p:cNvPr id="520" name="Google Shape;520;p18"/>
            <p:cNvSpPr/>
            <p:nvPr/>
          </p:nvSpPr>
          <p:spPr>
            <a:xfrm>
              <a:off x="305050" y="1368950"/>
              <a:ext cx="3125905" cy="1154757"/>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18"/>
            <p:cNvSpPr txBox="1"/>
            <p:nvPr/>
          </p:nvSpPr>
          <p:spPr>
            <a:xfrm>
              <a:off x="562402" y="1646179"/>
              <a:ext cx="2611200" cy="60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1" lang="fr" sz="1300" u="none" cap="none" strike="noStrike">
                  <a:solidFill>
                    <a:schemeClr val="lt1"/>
                  </a:solidFill>
                  <a:latin typeface="Raleway"/>
                  <a:ea typeface="Raleway"/>
                  <a:cs typeface="Raleway"/>
                  <a:sym typeface="Raleway"/>
                </a:rPr>
                <a:t>« Choisis un travail que tu aimes, et tu n'auras pas à travailler un seul jour dans ta vie. »</a:t>
              </a:r>
              <a:endParaRPr b="0" i="0" sz="1300" u="none" cap="none" strike="noStrike">
                <a:solidFill>
                  <a:schemeClr val="lt1"/>
                </a:solidFill>
                <a:latin typeface="Arial"/>
                <a:ea typeface="Arial"/>
                <a:cs typeface="Arial"/>
                <a:sym typeface="Arial"/>
              </a:endParaRPr>
            </a:p>
          </p:txBody>
        </p:sp>
        <p:sp>
          <p:nvSpPr>
            <p:cNvPr id="522" name="Google Shape;522;p18"/>
            <p:cNvSpPr/>
            <p:nvPr/>
          </p:nvSpPr>
          <p:spPr>
            <a:xfrm>
              <a:off x="2609100" y="2634125"/>
              <a:ext cx="932867" cy="427046"/>
            </a:xfrm>
            <a:custGeom>
              <a:rect b="b" l="l" r="r" t="t"/>
              <a:pathLst>
                <a:path extrusionOk="0" h="1743043" w="1923438">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4AD3F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18"/>
            <p:cNvSpPr/>
            <p:nvPr/>
          </p:nvSpPr>
          <p:spPr>
            <a:xfrm>
              <a:off x="2788187" y="2417941"/>
              <a:ext cx="269875" cy="233712"/>
            </a:xfrm>
            <a:custGeom>
              <a:rect b="b" l="l" r="r" t="t"/>
              <a:pathLst>
                <a:path extrusionOk="0" h="5499100" w="6350000">
                  <a:moveTo>
                    <a:pt x="0" y="5499100"/>
                  </a:moveTo>
                  <a:lnTo>
                    <a:pt x="3175000" y="0"/>
                  </a:lnTo>
                  <a:lnTo>
                    <a:pt x="6350000" y="5499100"/>
                  </a:lnTo>
                  <a:lnTo>
                    <a:pt x="0" y="5499100"/>
                  </a:lnTo>
                  <a:close/>
                </a:path>
              </a:pathLst>
            </a:custGeom>
            <a:solidFill>
              <a:srgbClr val="4AD3F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18"/>
            <p:cNvSpPr txBox="1"/>
            <p:nvPr/>
          </p:nvSpPr>
          <p:spPr>
            <a:xfrm>
              <a:off x="2541374" y="2643116"/>
              <a:ext cx="1068300" cy="27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chemeClr val="lt1"/>
                  </a:solidFill>
                  <a:latin typeface="Raleway"/>
                  <a:ea typeface="Raleway"/>
                  <a:cs typeface="Raleway"/>
                  <a:sym typeface="Raleway"/>
                </a:rPr>
                <a:t>Confucius</a:t>
              </a:r>
              <a:endParaRPr b="1" i="0" sz="1300" u="none" cap="none" strike="noStrike">
                <a:solidFill>
                  <a:schemeClr val="lt1"/>
                </a:solidFill>
                <a:latin typeface="Raleway"/>
                <a:ea typeface="Raleway"/>
                <a:cs typeface="Raleway"/>
                <a:sym typeface="Raleway"/>
              </a:endParaRPr>
            </a:p>
          </p:txBody>
        </p:sp>
      </p:grpSp>
      <p:grpSp>
        <p:nvGrpSpPr>
          <p:cNvPr id="525" name="Google Shape;525;p18"/>
          <p:cNvGrpSpPr/>
          <p:nvPr/>
        </p:nvGrpSpPr>
        <p:grpSpPr>
          <a:xfrm>
            <a:off x="5688746" y="781703"/>
            <a:ext cx="3125905" cy="1890936"/>
            <a:chOff x="5674942" y="857903"/>
            <a:chExt cx="3125905" cy="1890936"/>
          </a:xfrm>
        </p:grpSpPr>
        <p:grpSp>
          <p:nvGrpSpPr>
            <p:cNvPr id="526" name="Google Shape;526;p18"/>
            <p:cNvGrpSpPr/>
            <p:nvPr/>
          </p:nvGrpSpPr>
          <p:grpSpPr>
            <a:xfrm>
              <a:off x="5674942" y="857903"/>
              <a:ext cx="3125905" cy="1394543"/>
              <a:chOff x="706092" y="1212228"/>
              <a:chExt cx="3125905" cy="1394543"/>
            </a:xfrm>
          </p:grpSpPr>
          <p:sp>
            <p:nvSpPr>
              <p:cNvPr id="527" name="Google Shape;527;p18"/>
              <p:cNvSpPr/>
              <p:nvPr/>
            </p:nvSpPr>
            <p:spPr>
              <a:xfrm>
                <a:off x="706092" y="1212228"/>
                <a:ext cx="3125905" cy="1394543"/>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4AD3F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18"/>
              <p:cNvSpPr txBox="1"/>
              <p:nvPr/>
            </p:nvSpPr>
            <p:spPr>
              <a:xfrm>
                <a:off x="1011294" y="1409250"/>
                <a:ext cx="25155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1" lang="fr" sz="1300" u="none" cap="none" strike="noStrike">
                    <a:solidFill>
                      <a:schemeClr val="lt1"/>
                    </a:solidFill>
                    <a:latin typeface="Raleway"/>
                    <a:ea typeface="Raleway"/>
                    <a:cs typeface="Raleway"/>
                    <a:sym typeface="Raleway"/>
                  </a:rPr>
                  <a:t>« Le succès d'une équipe ne vient pas de l'individualité, mais de la capacité de ses membres à travailler ensemble et à se compléter mutuellement. »</a:t>
                </a:r>
                <a:endParaRPr b="0" i="0" sz="1300" u="none" cap="none" strike="noStrike">
                  <a:solidFill>
                    <a:schemeClr val="lt1"/>
                  </a:solidFill>
                  <a:latin typeface="Arial"/>
                  <a:ea typeface="Arial"/>
                  <a:cs typeface="Arial"/>
                  <a:sym typeface="Arial"/>
                </a:endParaRPr>
              </a:p>
            </p:txBody>
          </p:sp>
        </p:grpSp>
        <p:grpSp>
          <p:nvGrpSpPr>
            <p:cNvPr id="529" name="Google Shape;529;p18"/>
            <p:cNvGrpSpPr/>
            <p:nvPr/>
          </p:nvGrpSpPr>
          <p:grpSpPr>
            <a:xfrm>
              <a:off x="7536720" y="2099264"/>
              <a:ext cx="1256100" cy="649575"/>
              <a:chOff x="706108" y="2851827"/>
              <a:chExt cx="1256100" cy="649575"/>
            </a:xfrm>
          </p:grpSpPr>
          <p:sp>
            <p:nvSpPr>
              <p:cNvPr id="530" name="Google Shape;530;p18"/>
              <p:cNvSpPr/>
              <p:nvPr/>
            </p:nvSpPr>
            <p:spPr>
              <a:xfrm>
                <a:off x="867724" y="3074356"/>
                <a:ext cx="932867" cy="427046"/>
              </a:xfrm>
              <a:custGeom>
                <a:rect b="b" l="l" r="r" t="t"/>
                <a:pathLst>
                  <a:path extrusionOk="0" h="1743043" w="1923438">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18"/>
              <p:cNvSpPr/>
              <p:nvPr/>
            </p:nvSpPr>
            <p:spPr>
              <a:xfrm>
                <a:off x="1350935" y="2851827"/>
                <a:ext cx="269875" cy="233712"/>
              </a:xfrm>
              <a:custGeom>
                <a:rect b="b" l="l" r="r" t="t"/>
                <a:pathLst>
                  <a:path extrusionOk="0" h="5499100" w="6350000">
                    <a:moveTo>
                      <a:pt x="0" y="5499100"/>
                    </a:moveTo>
                    <a:lnTo>
                      <a:pt x="3175000" y="0"/>
                    </a:lnTo>
                    <a:lnTo>
                      <a:pt x="6350000" y="5499100"/>
                    </a:lnTo>
                    <a:lnTo>
                      <a:pt x="0" y="5499100"/>
                    </a:lnTo>
                    <a:close/>
                  </a:path>
                </a:pathLst>
              </a:custGeom>
              <a:solidFill>
                <a:srgbClr val="04AF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8"/>
              <p:cNvSpPr txBox="1"/>
              <p:nvPr/>
            </p:nvSpPr>
            <p:spPr>
              <a:xfrm>
                <a:off x="706108" y="3095351"/>
                <a:ext cx="1256100" cy="27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chemeClr val="lt1"/>
                    </a:solidFill>
                    <a:latin typeface="Raleway"/>
                    <a:ea typeface="Raleway"/>
                    <a:cs typeface="Raleway"/>
                    <a:sym typeface="Raleway"/>
                  </a:rPr>
                  <a:t>Anonyme</a:t>
                </a:r>
                <a:endParaRPr b="1" i="0" sz="1300" u="none" cap="none" strike="noStrike">
                  <a:solidFill>
                    <a:schemeClr val="lt1"/>
                  </a:solidFill>
                  <a:latin typeface="Raleway"/>
                  <a:ea typeface="Raleway"/>
                  <a:cs typeface="Raleway"/>
                  <a:sym typeface="Raleway"/>
                </a:endParaRPr>
              </a:p>
            </p:txBody>
          </p:sp>
        </p:grpSp>
      </p:grpSp>
      <p:sp>
        <p:nvSpPr>
          <p:cNvPr id="533" name="Google Shape;533;p18"/>
          <p:cNvSpPr/>
          <p:nvPr/>
        </p:nvSpPr>
        <p:spPr>
          <a:xfrm>
            <a:off x="7230845" y="4595197"/>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9"/>
          <p:cNvSpPr/>
          <p:nvPr/>
        </p:nvSpPr>
        <p:spPr>
          <a:xfrm rot="-5400000">
            <a:off x="6685086" y="2328667"/>
            <a:ext cx="4013039" cy="838208"/>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19"/>
          <p:cNvSpPr/>
          <p:nvPr/>
        </p:nvSpPr>
        <p:spPr>
          <a:xfrm>
            <a:off x="4938825" y="4067282"/>
            <a:ext cx="3762224" cy="892093"/>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19"/>
          <p:cNvSpPr/>
          <p:nvPr/>
        </p:nvSpPr>
        <p:spPr>
          <a:xfrm rot="-5400000">
            <a:off x="2129237" y="2351950"/>
            <a:ext cx="4205973"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19"/>
          <p:cNvSpPr/>
          <p:nvPr/>
        </p:nvSpPr>
        <p:spPr>
          <a:xfrm>
            <a:off x="211000" y="4361900"/>
            <a:ext cx="4205973"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19"/>
          <p:cNvSpPr txBox="1"/>
          <p:nvPr/>
        </p:nvSpPr>
        <p:spPr>
          <a:xfrm>
            <a:off x="211000" y="279053"/>
            <a:ext cx="8267700" cy="688831"/>
          </a:xfrm>
          <a:prstGeom prst="rect">
            <a:avLst/>
          </a:prstGeom>
          <a:noFill/>
          <a:ln>
            <a:noFill/>
          </a:ln>
        </p:spPr>
        <p:txBody>
          <a:bodyPr anchorCtr="0" anchor="ctr" bIns="34275" lIns="68575" spcFirstLastPara="1" rIns="68575" wrap="square" tIns="34275">
            <a:noAutofit/>
          </a:bodyPr>
          <a:lstStyle/>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Notre modèle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issu de </a:t>
            </a:r>
            <a:r>
              <a:rPr b="1" i="0" lang="fr" sz="2100" u="none" cap="none" strike="noStrike">
                <a:solidFill>
                  <a:srgbClr val="00B0F0"/>
                </a:solidFill>
                <a:latin typeface="Raleway"/>
                <a:ea typeface="Raleway"/>
                <a:cs typeface="Raleway"/>
                <a:sym typeface="Raleway"/>
              </a:rPr>
              <a:t>20 ans de recherche </a:t>
            </a:r>
            <a:r>
              <a:rPr b="1" i="0" lang="fr" sz="2200" u="none" cap="none" strike="noStrike">
                <a:solidFill>
                  <a:srgbClr val="03045E"/>
                </a:solidFill>
                <a:latin typeface="Raleway ExtraBold"/>
                <a:ea typeface="Raleway ExtraBold"/>
                <a:cs typeface="Raleway ExtraBold"/>
                <a:sym typeface="Raleway ExtraBold"/>
              </a:rPr>
              <a:t>et d’application,</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200"/>
              <a:buFont typeface="Arial"/>
              <a:buNone/>
            </a:pPr>
            <a:r>
              <a:t/>
            </a:r>
            <a:endParaRPr b="0" i="0" sz="2100" u="none" cap="none" strike="noStrike">
              <a:solidFill>
                <a:srgbClr val="03045E"/>
              </a:solidFill>
              <a:latin typeface="Raleway"/>
              <a:ea typeface="Raleway"/>
              <a:cs typeface="Raleway"/>
              <a:sym typeface="Raleway"/>
            </a:endParaRPr>
          </a:p>
        </p:txBody>
      </p:sp>
      <p:grpSp>
        <p:nvGrpSpPr>
          <p:cNvPr id="543" name="Google Shape;543;p19"/>
          <p:cNvGrpSpPr/>
          <p:nvPr/>
        </p:nvGrpSpPr>
        <p:grpSpPr>
          <a:xfrm>
            <a:off x="218775" y="921550"/>
            <a:ext cx="4206000" cy="3954579"/>
            <a:chOff x="218775" y="921550"/>
            <a:chExt cx="4206000" cy="3954579"/>
          </a:xfrm>
        </p:grpSpPr>
        <p:sp>
          <p:nvSpPr>
            <p:cNvPr id="544" name="Google Shape;544;p19"/>
            <p:cNvSpPr/>
            <p:nvPr/>
          </p:nvSpPr>
          <p:spPr>
            <a:xfrm>
              <a:off x="218775" y="950329"/>
              <a:ext cx="4206000" cy="3925800"/>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545" name="Google Shape;545;p19"/>
            <p:cNvSpPr/>
            <p:nvPr/>
          </p:nvSpPr>
          <p:spPr>
            <a:xfrm>
              <a:off x="1799797" y="2587175"/>
              <a:ext cx="1043700" cy="1038300"/>
            </a:xfrm>
            <a:prstGeom prst="rect">
              <a:avLst/>
            </a:prstGeom>
            <a:solidFill>
              <a:srgbClr val="FFFF00"/>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small" strike="noStrike">
                  <a:solidFill>
                    <a:srgbClr val="000000"/>
                  </a:solidFill>
                  <a:latin typeface="Raleway"/>
                  <a:ea typeface="Raleway"/>
                  <a:cs typeface="Raleway"/>
                  <a:sym typeface="Raleway"/>
                </a:rPr>
                <a:t>Lier</a:t>
              </a:r>
              <a:r>
                <a:rPr b="1" i="0" lang="fr" sz="1000" u="none" cap="none" strike="noStrike">
                  <a:solidFill>
                    <a:srgbClr val="000000"/>
                  </a:solidFill>
                  <a:latin typeface="Raleway"/>
                  <a:ea typeface="Raleway"/>
                  <a:cs typeface="Raleway"/>
                  <a:sym typeface="Raleway"/>
                </a:rPr>
                <a:t> </a:t>
              </a:r>
              <a:endParaRPr b="1" i="0" sz="10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800"/>
                <a:buFont typeface="Arial"/>
                <a:buNone/>
              </a:pPr>
              <a:r>
                <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Harmoniser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Orchestrer et coordonner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Communiquer </a:t>
              </a:r>
              <a:endParaRPr b="1" i="0" sz="6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Connecter des concepts</a:t>
              </a:r>
              <a:endParaRPr b="1" i="0" sz="600" u="none" cap="none" strike="noStrike">
                <a:solidFill>
                  <a:srgbClr val="000000"/>
                </a:solidFill>
                <a:latin typeface="Raleway"/>
                <a:ea typeface="Raleway"/>
                <a:cs typeface="Raleway"/>
                <a:sym typeface="Raleway"/>
              </a:endParaRPr>
            </a:p>
          </p:txBody>
        </p:sp>
        <p:sp>
          <p:nvSpPr>
            <p:cNvPr id="546" name="Google Shape;546;p19"/>
            <p:cNvSpPr/>
            <p:nvPr/>
          </p:nvSpPr>
          <p:spPr>
            <a:xfrm>
              <a:off x="2892403" y="2587175"/>
              <a:ext cx="1044000" cy="1038300"/>
            </a:xfrm>
            <a:prstGeom prst="rect">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800"/>
                </a:spcBef>
                <a:spcAft>
                  <a:spcPts val="0"/>
                </a:spcAft>
                <a:buClr>
                  <a:srgbClr val="000000"/>
                </a:buClr>
                <a:buSzPts val="1100"/>
                <a:buFont typeface="Arial"/>
                <a:buNone/>
              </a:pPr>
              <a:r>
                <a:rPr b="1" i="0" lang="fr" sz="1000" u="none" cap="small" strike="noStrike">
                  <a:solidFill>
                    <a:srgbClr val="FFFFFF"/>
                  </a:solidFill>
                  <a:latin typeface="Raleway"/>
                  <a:ea typeface="Raleway"/>
                  <a:cs typeface="Raleway"/>
                  <a:sym typeface="Raleway"/>
                </a:rPr>
                <a:t>Accomplir</a:t>
              </a:r>
              <a:endParaRPr b="1" i="0" sz="1000" u="none" cap="none" strike="noStrike">
                <a:solidFill>
                  <a:srgbClr val="FFFF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800"/>
                <a:buFont typeface="Arial"/>
                <a:buNone/>
              </a:pPr>
              <a:r>
                <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Concevoir/Formaliser</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Gérer processus et méthodologies</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Réaliser </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Finaliser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Transmettre et installer les savoir-faire</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t/>
              </a:r>
              <a:endParaRPr b="1" i="0" sz="600" u="none" cap="none" strike="noStrike">
                <a:solidFill>
                  <a:srgbClr val="FFFFFF"/>
                </a:solidFill>
                <a:latin typeface="Raleway"/>
                <a:ea typeface="Raleway"/>
                <a:cs typeface="Raleway"/>
                <a:sym typeface="Raleway"/>
              </a:endParaRPr>
            </a:p>
          </p:txBody>
        </p:sp>
        <p:sp>
          <p:nvSpPr>
            <p:cNvPr id="547" name="Google Shape;547;p19"/>
            <p:cNvSpPr/>
            <p:nvPr/>
          </p:nvSpPr>
          <p:spPr>
            <a:xfrm>
              <a:off x="700297" y="2587175"/>
              <a:ext cx="1043700" cy="1038300"/>
            </a:xfrm>
            <a:prstGeom prst="rect">
              <a:avLst/>
            </a:prstGeom>
            <a:solidFill>
              <a:srgbClr val="B6D7A8"/>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small" strike="noStrike">
                  <a:solidFill>
                    <a:srgbClr val="000000"/>
                  </a:solidFill>
                  <a:latin typeface="Raleway"/>
                  <a:ea typeface="Raleway"/>
                  <a:cs typeface="Raleway"/>
                  <a:sym typeface="Raleway"/>
                </a:rPr>
                <a:t>Initier</a:t>
              </a:r>
              <a:endParaRPr b="1" i="0" sz="1000" u="none" cap="small"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Créer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Transformer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Expérimenter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Identifier des opportunités</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Anticiper des risques </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Gérer des contraintes</a:t>
              </a:r>
              <a:endParaRPr b="1" i="0" sz="600" u="none" cap="none" strike="noStrike">
                <a:solidFill>
                  <a:srgbClr val="000000"/>
                </a:solidFill>
                <a:latin typeface="Raleway"/>
                <a:ea typeface="Raleway"/>
                <a:cs typeface="Raleway"/>
                <a:sym typeface="Raleway"/>
              </a:endParaRPr>
            </a:p>
          </p:txBody>
        </p:sp>
        <p:sp>
          <p:nvSpPr>
            <p:cNvPr id="548" name="Google Shape;548;p19"/>
            <p:cNvSpPr/>
            <p:nvPr/>
          </p:nvSpPr>
          <p:spPr>
            <a:xfrm>
              <a:off x="1786610" y="3701649"/>
              <a:ext cx="1044000" cy="1038300"/>
            </a:xfrm>
            <a:prstGeom prst="rect">
              <a:avLst/>
            </a:prstGeom>
            <a:solidFill>
              <a:srgbClr val="A4C2F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small" strike="noStrike">
                  <a:solidFill>
                    <a:srgbClr val="000000"/>
                  </a:solidFill>
                  <a:latin typeface="Raleway"/>
                  <a:ea typeface="Raleway"/>
                  <a:cs typeface="Raleway"/>
                  <a:sym typeface="Raleway"/>
                </a:rPr>
                <a:t>Enrichir</a:t>
              </a:r>
              <a:endParaRPr b="1" i="0" sz="1000" u="none" cap="small"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t/>
              </a:r>
              <a:endParaRPr b="1" i="0" sz="600" u="none" cap="small"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Prendre du recul</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Analyser</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Apporter du feedback ou de l’expertise</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Accompagner les équipes</a:t>
              </a:r>
              <a:endParaRPr b="1" i="0" sz="6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000000"/>
                  </a:solidFill>
                  <a:latin typeface="Raleway"/>
                  <a:ea typeface="Raleway"/>
                  <a:cs typeface="Raleway"/>
                  <a:sym typeface="Raleway"/>
                </a:rPr>
                <a:t>Écouter et partager son expérience</a:t>
              </a:r>
              <a:endParaRPr b="1" i="0" sz="600" u="none" cap="none" strike="noStrike">
                <a:solidFill>
                  <a:srgbClr val="000000"/>
                </a:solidFill>
                <a:latin typeface="Raleway"/>
                <a:ea typeface="Raleway"/>
                <a:cs typeface="Raleway"/>
                <a:sym typeface="Raleway"/>
              </a:endParaRPr>
            </a:p>
          </p:txBody>
        </p:sp>
        <p:sp>
          <p:nvSpPr>
            <p:cNvPr id="549" name="Google Shape;549;p19"/>
            <p:cNvSpPr/>
            <p:nvPr/>
          </p:nvSpPr>
          <p:spPr>
            <a:xfrm>
              <a:off x="1786611" y="1568775"/>
              <a:ext cx="1044000" cy="971400"/>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small" strike="noStrike">
                  <a:solidFill>
                    <a:srgbClr val="FFFFFF"/>
                  </a:solidFill>
                  <a:latin typeface="Raleway"/>
                  <a:ea typeface="Raleway"/>
                  <a:cs typeface="Raleway"/>
                  <a:sym typeface="Raleway"/>
                </a:rPr>
                <a:t>Piloter</a:t>
              </a:r>
              <a:endParaRPr b="1" i="0" sz="1000" u="none" cap="small"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Discerner</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Décider/Trancher</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Projeter LT</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Définir les grandes lignes</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Organiser</a:t>
              </a:r>
              <a:endParaRPr b="1" i="0" sz="6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0" lang="fr" sz="600" u="none" cap="none" strike="noStrike">
                  <a:solidFill>
                    <a:srgbClr val="FFFFFF"/>
                  </a:solidFill>
                  <a:latin typeface="Raleway"/>
                  <a:ea typeface="Raleway"/>
                  <a:cs typeface="Raleway"/>
                  <a:sym typeface="Raleway"/>
                </a:rPr>
                <a:t>Gérer</a:t>
              </a:r>
              <a:endParaRPr b="1" i="0" sz="600" u="none" cap="none" strike="noStrike">
                <a:solidFill>
                  <a:srgbClr val="FFFFFF"/>
                </a:solidFill>
                <a:latin typeface="Raleway"/>
                <a:ea typeface="Raleway"/>
                <a:cs typeface="Raleway"/>
                <a:sym typeface="Raleway"/>
              </a:endParaRPr>
            </a:p>
          </p:txBody>
        </p:sp>
        <p:sp>
          <p:nvSpPr>
            <p:cNvPr id="550" name="Google Shape;550;p19"/>
            <p:cNvSpPr txBox="1"/>
            <p:nvPr/>
          </p:nvSpPr>
          <p:spPr>
            <a:xfrm>
              <a:off x="652150" y="921550"/>
              <a:ext cx="33129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Les</a:t>
              </a:r>
              <a:r>
                <a:rPr b="0" i="0" lang="fr" sz="1300" u="none" cap="none" strike="noStrike">
                  <a:solidFill>
                    <a:srgbClr val="1E2253"/>
                  </a:solidFill>
                  <a:latin typeface="Raleway"/>
                  <a:ea typeface="Raleway"/>
                  <a:cs typeface="Raleway"/>
                  <a:sym typeface="Raleway"/>
                </a:rPr>
                <a:t> </a:t>
              </a:r>
              <a:r>
                <a:rPr b="1" i="0" lang="fr" sz="1300" u="none" cap="none" strike="noStrike">
                  <a:solidFill>
                    <a:srgbClr val="1E2253"/>
                  </a:solidFill>
                  <a:latin typeface="Raleway"/>
                  <a:ea typeface="Raleway"/>
                  <a:cs typeface="Raleway"/>
                  <a:sym typeface="Raleway"/>
                </a:rPr>
                <a:t>règles</a:t>
              </a:r>
              <a:r>
                <a:rPr b="0" i="0" lang="fr" sz="1300" u="none" cap="none" strike="noStrike">
                  <a:solidFill>
                    <a:srgbClr val="1E2253"/>
                  </a:solidFill>
                  <a:latin typeface="Raleway"/>
                  <a:ea typeface="Raleway"/>
                  <a:cs typeface="Raleway"/>
                  <a:sym typeface="Raleway"/>
                </a:rPr>
                <a:t> optimale </a:t>
              </a:r>
              <a:r>
                <a:rPr b="1" i="0" lang="fr" sz="1300" u="none" cap="none" strike="noStrike">
                  <a:solidFill>
                    <a:srgbClr val="1E2253"/>
                  </a:solidFill>
                  <a:latin typeface="Raleway"/>
                  <a:ea typeface="Raleway"/>
                  <a:cs typeface="Raleway"/>
                  <a:sym typeface="Raleway"/>
                </a:rPr>
                <a:t>de performance</a:t>
              </a:r>
              <a:r>
                <a:rPr b="0" i="0" lang="fr" sz="1300" u="none" cap="none" strike="noStrike">
                  <a:solidFill>
                    <a:srgbClr val="1E2253"/>
                  </a:solidFill>
                  <a:latin typeface="Raleway"/>
                  <a:ea typeface="Raleway"/>
                  <a:cs typeface="Raleway"/>
                  <a:sym typeface="Raleway"/>
                </a:rPr>
                <a:t> durable de l’entreprise </a:t>
              </a:r>
              <a:endParaRPr b="1" i="0" sz="1300" u="none" cap="none" strike="noStrike">
                <a:solidFill>
                  <a:srgbClr val="1E2253"/>
                </a:solidFill>
                <a:latin typeface="Raleway"/>
                <a:ea typeface="Raleway"/>
                <a:cs typeface="Raleway"/>
                <a:sym typeface="Raleway"/>
              </a:endParaRPr>
            </a:p>
          </p:txBody>
        </p:sp>
      </p:grpSp>
      <p:sp>
        <p:nvSpPr>
          <p:cNvPr id="551" name="Google Shape;551;p19"/>
          <p:cNvSpPr/>
          <p:nvPr/>
        </p:nvSpPr>
        <p:spPr>
          <a:xfrm>
            <a:off x="4617689" y="950329"/>
            <a:ext cx="4206000" cy="3614171"/>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grpSp>
        <p:nvGrpSpPr>
          <p:cNvPr id="552" name="Google Shape;552;p19"/>
          <p:cNvGrpSpPr/>
          <p:nvPr/>
        </p:nvGrpSpPr>
        <p:grpSpPr>
          <a:xfrm>
            <a:off x="4482600" y="921554"/>
            <a:ext cx="4475700" cy="3526528"/>
            <a:chOff x="4482600" y="921554"/>
            <a:chExt cx="4475700" cy="3526528"/>
          </a:xfrm>
        </p:grpSpPr>
        <p:sp>
          <p:nvSpPr>
            <p:cNvPr id="553" name="Google Shape;553;p19"/>
            <p:cNvSpPr txBox="1"/>
            <p:nvPr/>
          </p:nvSpPr>
          <p:spPr>
            <a:xfrm>
              <a:off x="5185139" y="921554"/>
              <a:ext cx="30711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Activées</a:t>
              </a:r>
              <a:r>
                <a:rPr b="0" i="0" lang="fr" sz="1300" u="none" cap="none" strike="noStrike">
                  <a:solidFill>
                    <a:srgbClr val="1E2253"/>
                  </a:solidFill>
                  <a:latin typeface="Raleway"/>
                  <a:ea typeface="Raleway"/>
                  <a:cs typeface="Raleway"/>
                  <a:sym typeface="Raleway"/>
                </a:rPr>
                <a:t> par des </a:t>
              </a:r>
              <a:r>
                <a:rPr b="1" i="0" lang="fr" sz="1300" u="none" cap="none" strike="noStrike">
                  <a:solidFill>
                    <a:srgbClr val="1E2253"/>
                  </a:solidFill>
                  <a:latin typeface="Raleway"/>
                  <a:ea typeface="Raleway"/>
                  <a:cs typeface="Raleway"/>
                  <a:sym typeface="Raleway"/>
                </a:rPr>
                <a:t>nouveaux talents :</a:t>
              </a:r>
              <a:endParaRPr b="1" i="0" sz="1300" u="none" cap="none" strike="noStrike">
                <a:solidFill>
                  <a:srgbClr val="1E2253"/>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E2253"/>
                  </a:solidFill>
                  <a:latin typeface="Raleway"/>
                  <a:ea typeface="Raleway"/>
                  <a:cs typeface="Raleway"/>
                  <a:sym typeface="Raleway"/>
                </a:rPr>
                <a:t>Les Energy Skills </a:t>
              </a:r>
              <a:r>
                <a:rPr b="1" baseline="30000" i="0" lang="fr" sz="1300" u="none" cap="none" strike="noStrike">
                  <a:solidFill>
                    <a:srgbClr val="1E2253"/>
                  </a:solidFill>
                  <a:latin typeface="Raleway"/>
                  <a:ea typeface="Raleway"/>
                  <a:cs typeface="Raleway"/>
                  <a:sym typeface="Raleway"/>
                </a:rPr>
                <a:t>TM</a:t>
              </a:r>
              <a:endParaRPr b="1" baseline="30000" i="0" sz="1300" u="none" cap="none" strike="noStrike">
                <a:solidFill>
                  <a:srgbClr val="1E2253"/>
                </a:solidFill>
                <a:latin typeface="Raleway"/>
                <a:ea typeface="Raleway"/>
                <a:cs typeface="Raleway"/>
                <a:sym typeface="Raleway"/>
              </a:endParaRPr>
            </a:p>
          </p:txBody>
        </p:sp>
        <p:sp>
          <p:nvSpPr>
            <p:cNvPr id="554" name="Google Shape;554;p19"/>
            <p:cNvSpPr/>
            <p:nvPr/>
          </p:nvSpPr>
          <p:spPr>
            <a:xfrm>
              <a:off x="5921314" y="2083960"/>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55" name="Google Shape;555;p19"/>
            <p:cNvSpPr/>
            <p:nvPr/>
          </p:nvSpPr>
          <p:spPr>
            <a:xfrm rot="5400000">
              <a:off x="5921339" y="2022864"/>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56" name="Google Shape;556;p19"/>
            <p:cNvSpPr/>
            <p:nvPr/>
          </p:nvSpPr>
          <p:spPr>
            <a:xfrm rot="10800000">
              <a:off x="5517539" y="2001110"/>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57" name="Google Shape;557;p19"/>
            <p:cNvSpPr/>
            <p:nvPr/>
          </p:nvSpPr>
          <p:spPr>
            <a:xfrm rot="-5400000">
              <a:off x="5517539" y="2062206"/>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58" name="Google Shape;558;p19"/>
            <p:cNvSpPr/>
            <p:nvPr/>
          </p:nvSpPr>
          <p:spPr>
            <a:xfrm rot="2989150">
              <a:off x="5747923" y="2234639"/>
              <a:ext cx="181803" cy="164557"/>
            </a:xfrm>
            <a:prstGeom prst="triangle">
              <a:avLst>
                <a:gd fmla="val 50000" name="adj"/>
              </a:avLst>
            </a:prstGeom>
            <a:solidFill>
              <a:srgbClr val="C2C2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59" name="Google Shape;559;p19"/>
            <p:cNvSpPr/>
            <p:nvPr/>
          </p:nvSpPr>
          <p:spPr>
            <a:xfrm flipH="1" rot="-644142">
              <a:off x="7515852" y="3586597"/>
              <a:ext cx="181985" cy="164570"/>
            </a:xfrm>
            <a:prstGeom prst="triangle">
              <a:avLst>
                <a:gd fmla="val 50000" name="adj"/>
              </a:avLst>
            </a:prstGeom>
            <a:solidFill>
              <a:srgbClr val="C2C2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560" name="Google Shape;560;p19"/>
            <p:cNvPicPr preferRelativeResize="0"/>
            <p:nvPr/>
          </p:nvPicPr>
          <p:blipFill rotWithShape="1">
            <a:blip r:embed="rId4">
              <a:alphaModFix/>
            </a:blip>
            <a:srcRect b="5240" l="0" r="0" t="0"/>
            <a:stretch/>
          </p:blipFill>
          <p:spPr>
            <a:xfrm>
              <a:off x="4482600" y="1404946"/>
              <a:ext cx="4475700" cy="3043136"/>
            </a:xfrm>
            <a:prstGeom prst="rect">
              <a:avLst/>
            </a:prstGeom>
            <a:noFill/>
            <a:ln>
              <a:noFill/>
            </a:ln>
          </p:spPr>
        </p:pic>
      </p:grpSp>
      <p:pic>
        <p:nvPicPr>
          <p:cNvPr id="561" name="Google Shape;561;p19"/>
          <p:cNvPicPr preferRelativeResize="0"/>
          <p:nvPr/>
        </p:nvPicPr>
        <p:blipFill rotWithShape="1">
          <a:blip r:embed="rId5">
            <a:alphaModFix/>
          </a:blip>
          <a:srcRect b="5240" l="0" r="0" t="0"/>
          <a:stretch/>
        </p:blipFill>
        <p:spPr>
          <a:xfrm>
            <a:off x="4473681" y="1404946"/>
            <a:ext cx="4475700" cy="3043136"/>
          </a:xfrm>
          <a:prstGeom prst="rect">
            <a:avLst/>
          </a:prstGeom>
          <a:noFill/>
          <a:ln>
            <a:noFill/>
          </a:ln>
        </p:spPr>
      </p:pic>
      <p:sp>
        <p:nvSpPr>
          <p:cNvPr id="562" name="Google Shape;562;p19"/>
          <p:cNvSpPr/>
          <p:nvPr/>
        </p:nvSpPr>
        <p:spPr>
          <a:xfrm>
            <a:off x="7205571" y="4593447"/>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4cd0a43afd_0_1"/>
          <p:cNvSpPr/>
          <p:nvPr/>
        </p:nvSpPr>
        <p:spPr>
          <a:xfrm>
            <a:off x="222085" y="743068"/>
            <a:ext cx="2471700" cy="4313619"/>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568" name="Google Shape;568;g34cd0a43afd_0_1"/>
          <p:cNvSpPr txBox="1"/>
          <p:nvPr/>
        </p:nvSpPr>
        <p:spPr>
          <a:xfrm>
            <a:off x="210999" y="86812"/>
            <a:ext cx="8267700" cy="830100"/>
          </a:xfrm>
          <a:prstGeom prst="rect">
            <a:avLst/>
          </a:prstGeom>
          <a:noFill/>
          <a:ln>
            <a:noFill/>
          </a:ln>
        </p:spPr>
        <p:txBody>
          <a:bodyPr anchorCtr="0" anchor="ctr" bIns="34275" lIns="68575" spcFirstLastPara="1" rIns="68575" wrap="square" tIns="34275">
            <a:noAutofit/>
          </a:bodyPr>
          <a:lstStyle/>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Notre plateforme : </a:t>
            </a:r>
            <a:endParaRPr b="1" i="0" sz="2200" u="none" cap="none" strike="noStrike">
              <a:solidFill>
                <a:srgbClr val="03045E"/>
              </a:solidFill>
              <a:latin typeface="Raleway ExtraBold"/>
              <a:ea typeface="Raleway ExtraBold"/>
              <a:cs typeface="Raleway ExtraBold"/>
              <a:sym typeface="Raleway ExtraBold"/>
            </a:endParaRPr>
          </a:p>
          <a:p>
            <a:pPr indent="0" lvl="0" marL="0" marR="0" rtl="0" algn="l">
              <a:lnSpc>
                <a:spcPct val="80000"/>
              </a:lnSpc>
              <a:spcBef>
                <a:spcPts val="0"/>
              </a:spcBef>
              <a:spcAft>
                <a:spcPts val="0"/>
              </a:spcAft>
              <a:buClr>
                <a:srgbClr val="000000"/>
              </a:buClr>
              <a:buSzPts val="1000"/>
              <a:buFont typeface="Arial"/>
              <a:buNone/>
            </a:pPr>
            <a:r>
              <a:t/>
            </a:r>
            <a:endParaRPr b="1" i="0" sz="1000" u="none" cap="none" strike="noStrike">
              <a:solidFill>
                <a:srgbClr val="03045E"/>
              </a:solidFill>
              <a:latin typeface="Raleway ExtraBold"/>
              <a:ea typeface="Raleway ExtraBold"/>
              <a:cs typeface="Raleway ExtraBold"/>
              <a:sym typeface="Raleway ExtraBold"/>
            </a:endParaRPr>
          </a:p>
        </p:txBody>
      </p:sp>
      <p:sp>
        <p:nvSpPr>
          <p:cNvPr id="569" name="Google Shape;569;g34cd0a43afd_0_1"/>
          <p:cNvSpPr txBox="1"/>
          <p:nvPr/>
        </p:nvSpPr>
        <p:spPr>
          <a:xfrm>
            <a:off x="683416" y="635646"/>
            <a:ext cx="1605600" cy="44193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EBFAFF"/>
                </a:solidFill>
                <a:latin typeface="Raleway ExtraBold"/>
                <a:ea typeface="Raleway ExtraBold"/>
                <a:cs typeface="Raleway ExtraBold"/>
                <a:sym typeface="Raleway ExtraBold"/>
              </a:rPr>
              <a:t>LE MAP</a:t>
            </a:r>
            <a:endParaRPr b="0" i="0" sz="3000" u="none" cap="none" strike="noStrike">
              <a:solidFill>
                <a:srgbClr val="EBFAFF"/>
              </a:solidFill>
              <a:latin typeface="Raleway ExtraBold"/>
              <a:ea typeface="Raleway ExtraBold"/>
              <a:cs typeface="Raleway ExtraBold"/>
              <a:sym typeface="Raleway ExtraBold"/>
            </a:endParaRPr>
          </a:p>
        </p:txBody>
      </p:sp>
      <p:sp>
        <p:nvSpPr>
          <p:cNvPr id="570" name="Google Shape;570;g34cd0a43afd_0_1"/>
          <p:cNvSpPr/>
          <p:nvPr/>
        </p:nvSpPr>
        <p:spPr>
          <a:xfrm>
            <a:off x="7555115" y="998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34cd0a43afd_0_1"/>
          <p:cNvSpPr/>
          <p:nvPr/>
        </p:nvSpPr>
        <p:spPr>
          <a:xfrm>
            <a:off x="7966812" y="209550"/>
            <a:ext cx="1043838" cy="207615"/>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34cd0a43afd_0_1"/>
          <p:cNvSpPr/>
          <p:nvPr/>
        </p:nvSpPr>
        <p:spPr>
          <a:xfrm>
            <a:off x="4031293" y="4771190"/>
            <a:ext cx="1408422"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5">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34cd0a43afd_0_1"/>
          <p:cNvSpPr/>
          <p:nvPr/>
        </p:nvSpPr>
        <p:spPr>
          <a:xfrm>
            <a:off x="6836138" y="4870115"/>
            <a:ext cx="1408422"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5">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4" name="Google Shape;574;g34cd0a43afd_0_1"/>
          <p:cNvGrpSpPr/>
          <p:nvPr/>
        </p:nvGrpSpPr>
        <p:grpSpPr>
          <a:xfrm>
            <a:off x="350729" y="631855"/>
            <a:ext cx="8804727" cy="4429547"/>
            <a:chOff x="350729" y="631855"/>
            <a:chExt cx="8804727" cy="4429547"/>
          </a:xfrm>
        </p:grpSpPr>
        <p:grpSp>
          <p:nvGrpSpPr>
            <p:cNvPr id="575" name="Google Shape;575;g34cd0a43afd_0_1"/>
            <p:cNvGrpSpPr/>
            <p:nvPr/>
          </p:nvGrpSpPr>
          <p:grpSpPr>
            <a:xfrm>
              <a:off x="350729" y="743068"/>
              <a:ext cx="8804727" cy="4318334"/>
              <a:chOff x="310451" y="743069"/>
              <a:chExt cx="8804727" cy="4318334"/>
            </a:xfrm>
          </p:grpSpPr>
          <p:sp>
            <p:nvSpPr>
              <p:cNvPr id="576" name="Google Shape;576;g34cd0a43afd_0_1"/>
              <p:cNvSpPr/>
              <p:nvPr/>
            </p:nvSpPr>
            <p:spPr>
              <a:xfrm>
                <a:off x="2664655" y="743069"/>
                <a:ext cx="6360005" cy="4318334"/>
              </a:xfrm>
              <a:prstGeom prst="rect">
                <a:avLst/>
              </a:prstGeom>
              <a:solidFill>
                <a:srgbClr val="EBFA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BFAFF"/>
                  </a:highlight>
                  <a:latin typeface="Raleway"/>
                  <a:ea typeface="Raleway"/>
                  <a:cs typeface="Raleway"/>
                  <a:sym typeface="Raleway"/>
                </a:endParaRPr>
              </a:p>
            </p:txBody>
          </p:sp>
          <p:pic>
            <p:nvPicPr>
              <p:cNvPr id="577" name="Google Shape;577;g34cd0a43afd_0_1"/>
              <p:cNvPicPr preferRelativeResize="0"/>
              <p:nvPr/>
            </p:nvPicPr>
            <p:blipFill rotWithShape="1">
              <a:blip r:embed="rId6">
                <a:alphaModFix/>
              </a:blip>
              <a:srcRect b="0" l="0" r="0" t="0"/>
              <a:stretch/>
            </p:blipFill>
            <p:spPr>
              <a:xfrm>
                <a:off x="452267" y="1881878"/>
                <a:ext cx="2067899" cy="2060428"/>
              </a:xfrm>
              <a:prstGeom prst="rect">
                <a:avLst/>
              </a:prstGeom>
              <a:noFill/>
              <a:ln>
                <a:noFill/>
              </a:ln>
              <a:effectLst>
                <a:outerShdw blurRad="57150" rotWithShape="0" algn="bl" dir="5400000" dist="19050">
                  <a:srgbClr val="000000">
                    <a:alpha val="48627"/>
                  </a:srgbClr>
                </a:outerShdw>
              </a:effectLst>
            </p:spPr>
          </p:pic>
          <p:sp>
            <p:nvSpPr>
              <p:cNvPr id="578" name="Google Shape;578;g34cd0a43afd_0_1"/>
              <p:cNvSpPr txBox="1"/>
              <p:nvPr/>
            </p:nvSpPr>
            <p:spPr>
              <a:xfrm>
                <a:off x="337135" y="3979500"/>
                <a:ext cx="2241600" cy="107718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100" u="none" cap="none" strike="noStrike">
                    <a:solidFill>
                      <a:srgbClr val="002060"/>
                    </a:solidFill>
                    <a:latin typeface="Raleway"/>
                    <a:ea typeface="Raleway"/>
                    <a:cs typeface="Raleway"/>
                    <a:sym typeface="Raleway"/>
                  </a:rPr>
                  <a:t>Un </a:t>
                </a:r>
                <a:r>
                  <a:rPr b="1" i="0" lang="fr" sz="1100" u="none" cap="none" strike="noStrike">
                    <a:solidFill>
                      <a:srgbClr val="002060"/>
                    </a:solidFill>
                    <a:latin typeface="Raleway"/>
                    <a:ea typeface="Raleway"/>
                    <a:cs typeface="Raleway"/>
                    <a:sym typeface="Raleway"/>
                  </a:rPr>
                  <a:t>algorithme</a:t>
                </a:r>
                <a:r>
                  <a:rPr b="0" i="0" lang="fr" sz="1100" u="none" cap="none" strike="noStrike">
                    <a:solidFill>
                      <a:srgbClr val="002060"/>
                    </a:solidFill>
                    <a:latin typeface="Raleway"/>
                    <a:ea typeface="Raleway"/>
                    <a:cs typeface="Raleway"/>
                    <a:sym typeface="Raleway"/>
                  </a:rPr>
                  <a:t> pour mapper le profil d’</a:t>
                </a:r>
                <a:r>
                  <a:rPr b="1" i="0" lang="fr" sz="1100" u="none" cap="none" strike="noStrike">
                    <a:solidFill>
                      <a:srgbClr val="002060"/>
                    </a:solidFill>
                    <a:latin typeface="Raleway"/>
                    <a:ea typeface="Raleway"/>
                    <a:cs typeface="Raleway"/>
                    <a:sym typeface="Raleway"/>
                  </a:rPr>
                  <a:t>Energy Skills</a:t>
                </a:r>
                <a:r>
                  <a:rPr b="1" i="0" lang="fr" sz="1100" u="none" cap="none" strike="noStrike">
                    <a:solidFill>
                      <a:srgbClr val="03045E"/>
                    </a:solidFill>
                    <a:latin typeface="Arial"/>
                    <a:ea typeface="Arial"/>
                    <a:cs typeface="Arial"/>
                    <a:sym typeface="Arial"/>
                  </a:rPr>
                  <a:t>™</a:t>
                </a:r>
                <a:r>
                  <a:rPr b="1" i="0" lang="fr" sz="1100" u="none" cap="none" strike="noStrike">
                    <a:solidFill>
                      <a:srgbClr val="4D5156"/>
                    </a:solidFill>
                    <a:latin typeface="Arial"/>
                    <a:ea typeface="Arial"/>
                    <a:cs typeface="Arial"/>
                    <a:sym typeface="Arial"/>
                  </a:rPr>
                  <a:t> </a:t>
                </a:r>
                <a:r>
                  <a:rPr b="0" i="0" lang="fr" sz="1100" u="none" cap="none" strike="noStrike">
                    <a:solidFill>
                      <a:srgbClr val="002060"/>
                    </a:solidFill>
                    <a:latin typeface="Raleway"/>
                    <a:ea typeface="Raleway"/>
                    <a:cs typeface="Raleway"/>
                    <a:sym typeface="Raleway"/>
                  </a:rPr>
                  <a:t>d’un individu</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4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1" i="0" lang="fr" sz="1050" u="none" cap="none" strike="noStrike">
                    <a:solidFill>
                      <a:srgbClr val="1E2253"/>
                    </a:solidFill>
                    <a:latin typeface="Raleway"/>
                    <a:ea typeface="Raleway"/>
                    <a:cs typeface="Raleway"/>
                    <a:sym typeface="Raleway"/>
                  </a:rPr>
                  <a:t>Via un questionnaire en ligne de 15/20 minutes</a:t>
                </a:r>
                <a:endParaRPr b="1" i="0" sz="1050" u="none" cap="none" strike="noStrike">
                  <a:solidFill>
                    <a:srgbClr val="1E2253"/>
                  </a:solidFill>
                  <a:latin typeface="Arial"/>
                  <a:ea typeface="Arial"/>
                  <a:cs typeface="Arial"/>
                  <a:sym typeface="Arial"/>
                </a:endParaRPr>
              </a:p>
            </p:txBody>
          </p:sp>
          <p:grpSp>
            <p:nvGrpSpPr>
              <p:cNvPr id="579" name="Google Shape;579;g34cd0a43afd_0_1"/>
              <p:cNvGrpSpPr/>
              <p:nvPr/>
            </p:nvGrpSpPr>
            <p:grpSpPr>
              <a:xfrm>
                <a:off x="310451" y="1197373"/>
                <a:ext cx="532500" cy="616510"/>
                <a:chOff x="3373559" y="1357919"/>
                <a:chExt cx="532500" cy="616510"/>
              </a:xfrm>
            </p:grpSpPr>
            <p:sp>
              <p:nvSpPr>
                <p:cNvPr id="580" name="Google Shape;580;g34cd0a43afd_0_1"/>
                <p:cNvSpPr/>
                <p:nvPr/>
              </p:nvSpPr>
              <p:spPr>
                <a:xfrm>
                  <a:off x="3373559" y="1441929"/>
                  <a:ext cx="532500" cy="532500"/>
                </a:xfrm>
                <a:prstGeom prst="ellipse">
                  <a:avLst/>
                </a:prstGeom>
                <a:solidFill>
                  <a:srgbClr val="EBFA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81" name="Google Shape;581;g34cd0a43afd_0_1"/>
                <p:cNvSpPr txBox="1"/>
                <p:nvPr/>
              </p:nvSpPr>
              <p:spPr>
                <a:xfrm>
                  <a:off x="3454772" y="1357919"/>
                  <a:ext cx="3858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02060"/>
                      </a:solidFill>
                      <a:latin typeface="Raleway"/>
                      <a:ea typeface="Raleway"/>
                      <a:cs typeface="Raleway"/>
                      <a:sym typeface="Raleway"/>
                    </a:rPr>
                    <a:t>1</a:t>
                  </a:r>
                  <a:endParaRPr b="0" i="0" sz="3000" u="none" cap="none" strike="noStrike">
                    <a:solidFill>
                      <a:srgbClr val="002060"/>
                    </a:solidFill>
                    <a:latin typeface="Raleway"/>
                    <a:ea typeface="Raleway"/>
                    <a:cs typeface="Raleway"/>
                    <a:sym typeface="Raleway"/>
                  </a:endParaRPr>
                </a:p>
              </p:txBody>
            </p:sp>
          </p:grpSp>
          <p:sp>
            <p:nvSpPr>
              <p:cNvPr id="582" name="Google Shape;582;g34cd0a43afd_0_1"/>
              <p:cNvSpPr txBox="1"/>
              <p:nvPr/>
            </p:nvSpPr>
            <p:spPr>
              <a:xfrm>
                <a:off x="757374" y="1349378"/>
                <a:ext cx="1942668"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fr" sz="1100" u="none" cap="none" strike="noStrike">
                    <a:solidFill>
                      <a:srgbClr val="002060"/>
                    </a:solidFill>
                    <a:latin typeface="Raleway"/>
                    <a:ea typeface="Raleway"/>
                    <a:cs typeface="Raleway"/>
                    <a:sym typeface="Raleway"/>
                  </a:rPr>
                  <a:t>Au coeur de map &amp; match</a:t>
                </a:r>
                <a:endParaRPr b="1" i="0" sz="11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1" i="0" lang="fr" sz="1100" u="none" cap="none" strike="noStrike">
                    <a:solidFill>
                      <a:srgbClr val="002060"/>
                    </a:solidFill>
                    <a:latin typeface="Raleway"/>
                    <a:ea typeface="Raleway"/>
                    <a:cs typeface="Raleway"/>
                    <a:sym typeface="Raleway"/>
                  </a:rPr>
                  <a:t>le “map”</a:t>
                </a:r>
                <a:endParaRPr b="1" i="0" sz="900" u="none" cap="none" strike="noStrike">
                  <a:solidFill>
                    <a:srgbClr val="000000"/>
                  </a:solidFill>
                  <a:latin typeface="Arial"/>
                  <a:ea typeface="Arial"/>
                  <a:cs typeface="Arial"/>
                  <a:sym typeface="Arial"/>
                </a:endParaRPr>
              </a:p>
            </p:txBody>
          </p:sp>
          <p:grpSp>
            <p:nvGrpSpPr>
              <p:cNvPr id="583" name="Google Shape;583;g34cd0a43afd_0_1"/>
              <p:cNvGrpSpPr/>
              <p:nvPr/>
            </p:nvGrpSpPr>
            <p:grpSpPr>
              <a:xfrm>
                <a:off x="2926182" y="1215780"/>
                <a:ext cx="532500" cy="621720"/>
                <a:chOff x="288949" y="1113147"/>
                <a:chExt cx="532500" cy="621720"/>
              </a:xfrm>
            </p:grpSpPr>
            <p:sp>
              <p:nvSpPr>
                <p:cNvPr id="584" name="Google Shape;584;g34cd0a43afd_0_1"/>
                <p:cNvSpPr/>
                <p:nvPr/>
              </p:nvSpPr>
              <p:spPr>
                <a:xfrm>
                  <a:off x="288949" y="1202367"/>
                  <a:ext cx="532500" cy="532500"/>
                </a:xfrm>
                <a:prstGeom prst="ellipse">
                  <a:avLst/>
                </a:prstGeom>
                <a:solidFill>
                  <a:srgbClr val="C4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85" name="Google Shape;585;g34cd0a43afd_0_1"/>
                <p:cNvSpPr txBox="1"/>
                <p:nvPr/>
              </p:nvSpPr>
              <p:spPr>
                <a:xfrm>
                  <a:off x="362300" y="1113147"/>
                  <a:ext cx="3858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02060"/>
                      </a:solidFill>
                      <a:latin typeface="Raleway"/>
                      <a:ea typeface="Raleway"/>
                      <a:cs typeface="Raleway"/>
                      <a:sym typeface="Raleway"/>
                    </a:rPr>
                    <a:t>2</a:t>
                  </a:r>
                  <a:endParaRPr b="0" i="0" sz="3000" u="none" cap="none" strike="noStrike">
                    <a:solidFill>
                      <a:srgbClr val="002060"/>
                    </a:solidFill>
                    <a:latin typeface="Raleway"/>
                    <a:ea typeface="Raleway"/>
                    <a:cs typeface="Raleway"/>
                    <a:sym typeface="Raleway"/>
                  </a:endParaRPr>
                </a:p>
              </p:txBody>
            </p:sp>
          </p:grpSp>
          <p:grpSp>
            <p:nvGrpSpPr>
              <p:cNvPr id="586" name="Google Shape;586;g34cd0a43afd_0_1"/>
              <p:cNvGrpSpPr/>
              <p:nvPr/>
            </p:nvGrpSpPr>
            <p:grpSpPr>
              <a:xfrm>
                <a:off x="2958448" y="3017000"/>
                <a:ext cx="532500" cy="643010"/>
                <a:chOff x="6093090" y="1010591"/>
                <a:chExt cx="532500" cy="643010"/>
              </a:xfrm>
            </p:grpSpPr>
            <p:sp>
              <p:nvSpPr>
                <p:cNvPr id="587" name="Google Shape;587;g34cd0a43afd_0_1"/>
                <p:cNvSpPr/>
                <p:nvPr/>
              </p:nvSpPr>
              <p:spPr>
                <a:xfrm>
                  <a:off x="6093090" y="1121101"/>
                  <a:ext cx="532500" cy="532500"/>
                </a:xfrm>
                <a:prstGeom prst="ellipse">
                  <a:avLst/>
                </a:prstGeom>
                <a:solidFill>
                  <a:srgbClr val="C4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Raleway"/>
                    <a:ea typeface="Raleway"/>
                    <a:cs typeface="Raleway"/>
                    <a:sym typeface="Raleway"/>
                  </a:endParaRPr>
                </a:p>
              </p:txBody>
            </p:sp>
            <p:sp>
              <p:nvSpPr>
                <p:cNvPr id="588" name="Google Shape;588;g34cd0a43afd_0_1"/>
                <p:cNvSpPr txBox="1"/>
                <p:nvPr/>
              </p:nvSpPr>
              <p:spPr>
                <a:xfrm>
                  <a:off x="6150706" y="1010591"/>
                  <a:ext cx="3858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02060"/>
                      </a:solidFill>
                      <a:latin typeface="Raleway"/>
                      <a:ea typeface="Raleway"/>
                      <a:cs typeface="Raleway"/>
                      <a:sym typeface="Raleway"/>
                    </a:rPr>
                    <a:t>4</a:t>
                  </a:r>
                  <a:endParaRPr b="0" i="0" sz="3000" u="none" cap="none" strike="noStrike">
                    <a:solidFill>
                      <a:srgbClr val="002060"/>
                    </a:solidFill>
                    <a:latin typeface="Raleway"/>
                    <a:ea typeface="Raleway"/>
                    <a:cs typeface="Raleway"/>
                    <a:sym typeface="Raleway"/>
                  </a:endParaRPr>
                </a:p>
              </p:txBody>
            </p:sp>
          </p:grpSp>
          <p:grpSp>
            <p:nvGrpSpPr>
              <p:cNvPr id="589" name="Google Shape;589;g34cd0a43afd_0_1"/>
              <p:cNvGrpSpPr/>
              <p:nvPr/>
            </p:nvGrpSpPr>
            <p:grpSpPr>
              <a:xfrm>
                <a:off x="5844658" y="1105270"/>
                <a:ext cx="532500" cy="643010"/>
                <a:chOff x="147528" y="2999216"/>
                <a:chExt cx="532500" cy="643010"/>
              </a:xfrm>
            </p:grpSpPr>
            <p:sp>
              <p:nvSpPr>
                <p:cNvPr id="590" name="Google Shape;590;g34cd0a43afd_0_1"/>
                <p:cNvSpPr/>
                <p:nvPr/>
              </p:nvSpPr>
              <p:spPr>
                <a:xfrm>
                  <a:off x="147528" y="3109726"/>
                  <a:ext cx="532500" cy="532500"/>
                </a:xfrm>
                <a:prstGeom prst="ellipse">
                  <a:avLst/>
                </a:prstGeom>
                <a:solidFill>
                  <a:srgbClr val="C4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91" name="Google Shape;591;g34cd0a43afd_0_1"/>
                <p:cNvSpPr txBox="1"/>
                <p:nvPr/>
              </p:nvSpPr>
              <p:spPr>
                <a:xfrm>
                  <a:off x="220888" y="2999216"/>
                  <a:ext cx="3858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02060"/>
                      </a:solidFill>
                      <a:latin typeface="Raleway"/>
                      <a:ea typeface="Raleway"/>
                      <a:cs typeface="Raleway"/>
                      <a:sym typeface="Raleway"/>
                    </a:rPr>
                    <a:t>3</a:t>
                  </a:r>
                  <a:endParaRPr b="0" i="0" sz="3000" u="none" cap="none" strike="noStrike">
                    <a:solidFill>
                      <a:srgbClr val="002060"/>
                    </a:solidFill>
                    <a:latin typeface="Raleway"/>
                    <a:ea typeface="Raleway"/>
                    <a:cs typeface="Raleway"/>
                    <a:sym typeface="Raleway"/>
                  </a:endParaRPr>
                </a:p>
              </p:txBody>
            </p:sp>
          </p:grpSp>
          <p:sp>
            <p:nvSpPr>
              <p:cNvPr id="592" name="Google Shape;592;g34cd0a43afd_0_1"/>
              <p:cNvSpPr txBox="1"/>
              <p:nvPr/>
            </p:nvSpPr>
            <p:spPr>
              <a:xfrm>
                <a:off x="6339677" y="1177968"/>
                <a:ext cx="2612203" cy="93868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Caractériser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Bibliothèque de +40 modèles</a:t>
                </a:r>
                <a:endParaRPr b="1" i="0" sz="11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1" i="0" lang="fr" sz="900" u="none" cap="none" strike="noStrike">
                    <a:solidFill>
                      <a:srgbClr val="002060"/>
                    </a:solidFill>
                    <a:latin typeface="Raleway"/>
                    <a:ea typeface="Raleway"/>
                    <a:cs typeface="Raleway"/>
                    <a:sym typeface="Raleway"/>
                  </a:rPr>
                  <a:t>de poste et de missions d'équipe</a:t>
                </a:r>
                <a:r>
                  <a:rPr b="1" i="1" lang="fr" sz="900" u="none" cap="none" strike="noStrike">
                    <a:solidFill>
                      <a:srgbClr val="002060"/>
                    </a:solidFill>
                    <a:latin typeface="Raleway"/>
                    <a:ea typeface="Raleway"/>
                    <a:cs typeface="Raleway"/>
                    <a:sym typeface="Raleway"/>
                  </a:rPr>
                  <a:t> </a:t>
                </a:r>
                <a:r>
                  <a:rPr b="0" i="0" lang="fr" sz="900" u="none" cap="none" strike="noStrike">
                    <a:solidFill>
                      <a:srgbClr val="002060"/>
                    </a:solidFill>
                    <a:latin typeface="Raleway"/>
                    <a:ea typeface="Raleway"/>
                    <a:cs typeface="Raleway"/>
                    <a:sym typeface="Raleway"/>
                  </a:rPr>
                  <a:t>paramétrés par nos experts, à contextualiser ou à enrichir</a:t>
                </a:r>
                <a:endParaRPr b="0" i="0" sz="900" u="none" cap="none" strike="noStrike">
                  <a:solidFill>
                    <a:srgbClr val="00206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2060"/>
                  </a:solidFill>
                  <a:latin typeface="Raleway"/>
                  <a:ea typeface="Raleway"/>
                  <a:cs typeface="Raleway"/>
                  <a:sym typeface="Raleway"/>
                </a:endParaRPr>
              </a:p>
            </p:txBody>
          </p:sp>
          <p:grpSp>
            <p:nvGrpSpPr>
              <p:cNvPr id="593" name="Google Shape;593;g34cd0a43afd_0_1"/>
              <p:cNvGrpSpPr/>
              <p:nvPr/>
            </p:nvGrpSpPr>
            <p:grpSpPr>
              <a:xfrm>
                <a:off x="5803796" y="3014493"/>
                <a:ext cx="532500" cy="643010"/>
                <a:chOff x="6150690" y="2999216"/>
                <a:chExt cx="532500" cy="643010"/>
              </a:xfrm>
            </p:grpSpPr>
            <p:sp>
              <p:nvSpPr>
                <p:cNvPr id="594" name="Google Shape;594;g34cd0a43afd_0_1"/>
                <p:cNvSpPr/>
                <p:nvPr/>
              </p:nvSpPr>
              <p:spPr>
                <a:xfrm>
                  <a:off x="6150690" y="3109726"/>
                  <a:ext cx="532500" cy="532500"/>
                </a:xfrm>
                <a:prstGeom prst="ellipse">
                  <a:avLst/>
                </a:prstGeom>
                <a:solidFill>
                  <a:srgbClr val="C4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95" name="Google Shape;595;g34cd0a43afd_0_1"/>
                <p:cNvSpPr txBox="1"/>
                <p:nvPr/>
              </p:nvSpPr>
              <p:spPr>
                <a:xfrm>
                  <a:off x="6208306" y="2999216"/>
                  <a:ext cx="385800" cy="42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02060"/>
                      </a:solidFill>
                      <a:latin typeface="Raleway"/>
                      <a:ea typeface="Raleway"/>
                      <a:cs typeface="Raleway"/>
                      <a:sym typeface="Raleway"/>
                    </a:rPr>
                    <a:t>5</a:t>
                  </a:r>
                  <a:endParaRPr b="0" i="0" sz="3000" u="none" cap="none" strike="noStrike">
                    <a:solidFill>
                      <a:srgbClr val="002060"/>
                    </a:solidFill>
                    <a:latin typeface="Raleway"/>
                    <a:ea typeface="Raleway"/>
                    <a:cs typeface="Raleway"/>
                    <a:sym typeface="Raleway"/>
                  </a:endParaRPr>
                </a:p>
              </p:txBody>
            </p:sp>
          </p:grpSp>
          <p:sp>
            <p:nvSpPr>
              <p:cNvPr id="596" name="Google Shape;596;g34cd0a43afd_0_1"/>
              <p:cNvSpPr txBox="1"/>
              <p:nvPr/>
            </p:nvSpPr>
            <p:spPr>
              <a:xfrm>
                <a:off x="6176378" y="3065473"/>
                <a:ext cx="2938800" cy="769411"/>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 Gérer le collectif : MapTeam</a:t>
                </a:r>
                <a:endParaRPr b="1" i="0" sz="1200" u="none" cap="none" strike="noStrike">
                  <a:solidFill>
                    <a:srgbClr val="051934"/>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200"/>
                  <a:buFont typeface="Arial"/>
                  <a:buNone/>
                </a:pPr>
                <a:r>
                  <a:rPr b="1" i="0" lang="fr" sz="900" u="none" cap="none" strike="noStrike">
                    <a:solidFill>
                      <a:srgbClr val="002060"/>
                    </a:solidFill>
                    <a:latin typeface="Raleway"/>
                    <a:ea typeface="Raleway"/>
                    <a:cs typeface="Raleway"/>
                    <a:sym typeface="Raleway"/>
                  </a:rPr>
                  <a:t>Créer, modifier des équipes. </a:t>
                </a:r>
                <a:r>
                  <a:rPr b="0" i="0" lang="fr" sz="900" u="none" cap="none" strike="noStrike">
                    <a:solidFill>
                      <a:srgbClr val="002060"/>
                    </a:solidFill>
                    <a:latin typeface="Raleway"/>
                    <a:ea typeface="Raleway"/>
                    <a:cs typeface="Raleway"/>
                    <a:sym typeface="Raleway"/>
                  </a:rPr>
                  <a:t>Révéler le fonctionnement d’un collectif, simuler une</a:t>
                </a:r>
                <a:endParaRPr b="0" i="0" sz="9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200"/>
                  <a:buFont typeface="Arial"/>
                  <a:buNone/>
                </a:pPr>
                <a:r>
                  <a:rPr b="0" i="0" lang="fr" sz="900" u="none" cap="none" strike="noStrike">
                    <a:solidFill>
                      <a:srgbClr val="002060"/>
                    </a:solidFill>
                    <a:latin typeface="Raleway"/>
                    <a:ea typeface="Raleway"/>
                    <a:cs typeface="Raleway"/>
                    <a:sym typeface="Raleway"/>
                  </a:rPr>
                  <a:t>nouvelle d’équipe, créer, des équipes projets.</a:t>
                </a:r>
                <a:endParaRPr b="0" i="0" sz="900" u="none" cap="none" strike="noStrike">
                  <a:solidFill>
                    <a:srgbClr val="002060"/>
                  </a:solidFill>
                  <a:latin typeface="Raleway"/>
                  <a:ea typeface="Raleway"/>
                  <a:cs typeface="Raleway"/>
                  <a:sym typeface="Raleway"/>
                </a:endParaRPr>
              </a:p>
            </p:txBody>
          </p:sp>
          <p:sp>
            <p:nvSpPr>
              <p:cNvPr id="597" name="Google Shape;597;g34cd0a43afd_0_1"/>
              <p:cNvSpPr txBox="1"/>
              <p:nvPr/>
            </p:nvSpPr>
            <p:spPr>
              <a:xfrm>
                <a:off x="3332096" y="1175576"/>
                <a:ext cx="2471700" cy="769411"/>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 Analyser: MapScan</a:t>
                </a:r>
                <a:endParaRPr b="1" i="0" sz="11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1" i="0" lang="fr" sz="900" u="none" cap="none" strike="noStrike">
                    <a:solidFill>
                      <a:srgbClr val="002060"/>
                    </a:solidFill>
                    <a:latin typeface="Raleway"/>
                    <a:ea typeface="Raleway"/>
                    <a:cs typeface="Raleway"/>
                    <a:sym typeface="Raleway"/>
                  </a:rPr>
                  <a:t>Créer le support d’analyse</a:t>
                </a:r>
                <a:r>
                  <a:rPr b="0" i="0" lang="fr" sz="900" u="none" cap="none" strike="noStrike">
                    <a:solidFill>
                      <a:srgbClr val="002060"/>
                    </a:solidFill>
                    <a:latin typeface="Raleway"/>
                    <a:ea typeface="Raleway"/>
                    <a:cs typeface="Raleway"/>
                    <a:sym typeface="Raleway"/>
                  </a:rPr>
                  <a:t> des maps individuelles/collectives, d'attendus de rôle, à consulter en ligne ou à exporter.</a:t>
                </a:r>
                <a:endParaRPr b="0" i="0" sz="900" u="none" cap="none" strike="noStrike">
                  <a:solidFill>
                    <a:srgbClr val="002060"/>
                  </a:solidFill>
                  <a:latin typeface="Raleway"/>
                  <a:ea typeface="Raleway"/>
                  <a:cs typeface="Raleway"/>
                  <a:sym typeface="Raleway"/>
                </a:endParaRPr>
              </a:p>
            </p:txBody>
          </p:sp>
          <p:sp>
            <p:nvSpPr>
              <p:cNvPr id="598" name="Google Shape;598;g34cd0a43afd_0_1"/>
              <p:cNvSpPr txBox="1"/>
              <p:nvPr/>
            </p:nvSpPr>
            <p:spPr>
              <a:xfrm>
                <a:off x="3548564" y="3095246"/>
                <a:ext cx="2075674" cy="907911"/>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Révéler : App. Casting</a:t>
                </a:r>
                <a:endParaRPr b="1" i="0" sz="1100" u="none" cap="none" strike="noStrike">
                  <a:solidFill>
                    <a:srgbClr val="05193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1" i="0" lang="fr" sz="900" u="none" cap="none" strike="noStrike">
                    <a:solidFill>
                      <a:srgbClr val="002060"/>
                    </a:solidFill>
                    <a:latin typeface="Raleway"/>
                    <a:ea typeface="Raleway"/>
                    <a:cs typeface="Raleway"/>
                    <a:sym typeface="Raleway"/>
                  </a:rPr>
                  <a:t>Trouver le(s) profil(s)  qui match(ent) aux attendus d’un rôle,</a:t>
                </a:r>
                <a:r>
                  <a:rPr b="0" i="0" lang="fr" sz="900" u="none" cap="none" strike="noStrike">
                    <a:solidFill>
                      <a:srgbClr val="002060"/>
                    </a:solidFill>
                    <a:latin typeface="Raleway"/>
                    <a:ea typeface="Raleway"/>
                    <a:cs typeface="Raleway"/>
                    <a:sym typeface="Raleway"/>
                  </a:rPr>
                  <a:t> par ordre de pertinence à partir des talents attendus pour un rôle.</a:t>
                </a:r>
                <a:endParaRPr b="0" i="0" sz="900" u="none" cap="none" strike="noStrike">
                  <a:solidFill>
                    <a:srgbClr val="002060"/>
                  </a:solidFill>
                  <a:latin typeface="Raleway"/>
                  <a:ea typeface="Raleway"/>
                  <a:cs typeface="Raleway"/>
                  <a:sym typeface="Raleway"/>
                </a:endParaRPr>
              </a:p>
            </p:txBody>
          </p:sp>
          <p:pic>
            <p:nvPicPr>
              <p:cNvPr id="599" name="Google Shape;599;g34cd0a43afd_0_1"/>
              <p:cNvPicPr preferRelativeResize="0"/>
              <p:nvPr/>
            </p:nvPicPr>
            <p:blipFill rotWithShape="1">
              <a:blip r:embed="rId7">
                <a:alphaModFix/>
              </a:blip>
              <a:srcRect b="0" l="0" r="0" t="0"/>
              <a:stretch/>
            </p:blipFill>
            <p:spPr>
              <a:xfrm>
                <a:off x="3571641" y="1903380"/>
                <a:ext cx="2053742" cy="1155227"/>
              </a:xfrm>
              <a:prstGeom prst="rect">
                <a:avLst/>
              </a:prstGeom>
              <a:noFill/>
              <a:ln>
                <a:noFill/>
              </a:ln>
            </p:spPr>
          </p:pic>
          <p:pic>
            <p:nvPicPr>
              <p:cNvPr id="600" name="Google Shape;600;g34cd0a43afd_0_1"/>
              <p:cNvPicPr preferRelativeResize="0"/>
              <p:nvPr/>
            </p:nvPicPr>
            <p:blipFill rotWithShape="1">
              <a:blip r:embed="rId8">
                <a:alphaModFix/>
              </a:blip>
              <a:srcRect b="0" l="0" r="0" t="0"/>
              <a:stretch/>
            </p:blipFill>
            <p:spPr>
              <a:xfrm>
                <a:off x="6546738" y="1903380"/>
                <a:ext cx="2053742" cy="1155227"/>
              </a:xfrm>
              <a:prstGeom prst="rect">
                <a:avLst/>
              </a:prstGeom>
              <a:noFill/>
              <a:ln>
                <a:noFill/>
              </a:ln>
            </p:spPr>
          </p:pic>
          <p:pic>
            <p:nvPicPr>
              <p:cNvPr id="601" name="Google Shape;601;g34cd0a43afd_0_1"/>
              <p:cNvPicPr preferRelativeResize="0"/>
              <p:nvPr/>
            </p:nvPicPr>
            <p:blipFill rotWithShape="1">
              <a:blip r:embed="rId9">
                <a:alphaModFix/>
              </a:blip>
              <a:srcRect b="0" l="0" r="0" t="0"/>
              <a:stretch/>
            </p:blipFill>
            <p:spPr>
              <a:xfrm>
                <a:off x="3627269" y="3888214"/>
                <a:ext cx="2053742" cy="1155227"/>
              </a:xfrm>
              <a:prstGeom prst="rect">
                <a:avLst/>
              </a:prstGeom>
              <a:noFill/>
              <a:ln>
                <a:noFill/>
              </a:ln>
            </p:spPr>
          </p:pic>
          <p:pic>
            <p:nvPicPr>
              <p:cNvPr id="602" name="Google Shape;602;g34cd0a43afd_0_1"/>
              <p:cNvPicPr preferRelativeResize="0"/>
              <p:nvPr/>
            </p:nvPicPr>
            <p:blipFill rotWithShape="1">
              <a:blip r:embed="rId10">
                <a:alphaModFix/>
              </a:blip>
              <a:srcRect b="0" l="0" r="0" t="0"/>
              <a:stretch/>
            </p:blipFill>
            <p:spPr>
              <a:xfrm>
                <a:off x="6674256" y="3885864"/>
                <a:ext cx="2053742" cy="1155227"/>
              </a:xfrm>
              <a:prstGeom prst="rect">
                <a:avLst/>
              </a:prstGeom>
              <a:noFill/>
              <a:ln>
                <a:noFill/>
              </a:ln>
            </p:spPr>
          </p:pic>
        </p:grpSp>
        <p:sp>
          <p:nvSpPr>
            <p:cNvPr id="603" name="Google Shape;603;g34cd0a43afd_0_1"/>
            <p:cNvSpPr txBox="1"/>
            <p:nvPr/>
          </p:nvSpPr>
          <p:spPr>
            <a:xfrm>
              <a:off x="4813923" y="631855"/>
              <a:ext cx="2208189" cy="57011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C3F0FE"/>
                  </a:solidFill>
                  <a:latin typeface="Raleway ExtraBold"/>
                  <a:ea typeface="Raleway ExtraBold"/>
                  <a:cs typeface="Raleway ExtraBold"/>
                  <a:sym typeface="Raleway ExtraBold"/>
                </a:rPr>
                <a:t>LE MATCH</a:t>
              </a:r>
              <a:endParaRPr b="0" i="0" sz="3000" u="none" cap="none" strike="noStrike">
                <a:solidFill>
                  <a:srgbClr val="C3F0FE"/>
                </a:solidFill>
                <a:latin typeface="Raleway ExtraBold"/>
                <a:ea typeface="Raleway ExtraBold"/>
                <a:cs typeface="Raleway ExtraBold"/>
                <a:sym typeface="Raleway ExtraBold"/>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
          <p:cNvSpPr/>
          <p:nvPr/>
        </p:nvSpPr>
        <p:spPr>
          <a:xfrm>
            <a:off x="5165564" y="626190"/>
            <a:ext cx="3340800" cy="3184346"/>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609" name="Google Shape;609;p3"/>
          <p:cNvSpPr/>
          <p:nvPr/>
        </p:nvSpPr>
        <p:spPr>
          <a:xfrm>
            <a:off x="313260" y="662664"/>
            <a:ext cx="3170850" cy="3184346"/>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610" name="Google Shape;610;p3"/>
          <p:cNvSpPr txBox="1"/>
          <p:nvPr/>
        </p:nvSpPr>
        <p:spPr>
          <a:xfrm>
            <a:off x="221031" y="-9731"/>
            <a:ext cx="8267700" cy="830100"/>
          </a:xfrm>
          <a:prstGeom prst="rect">
            <a:avLst/>
          </a:prstGeom>
          <a:noFill/>
          <a:ln>
            <a:noFill/>
          </a:ln>
        </p:spPr>
        <p:txBody>
          <a:bodyPr anchorCtr="0" anchor="ctr" bIns="34275" lIns="68575" spcFirstLastPara="1" rIns="68575" wrap="square" tIns="34275">
            <a:noAutofit/>
          </a:bodyPr>
          <a:lstStyle/>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Map &amp; Match, révèle la force des </a:t>
            </a:r>
            <a:r>
              <a:rPr b="0" i="0" lang="fr" sz="2100" u="none" cap="none" strike="noStrike">
                <a:solidFill>
                  <a:srgbClr val="00B0F0"/>
                </a:solidFill>
                <a:latin typeface="Raleway ExtraBold"/>
                <a:ea typeface="Raleway ExtraBold"/>
                <a:cs typeface="Raleway ExtraBold"/>
                <a:sym typeface="Raleway ExtraBold"/>
              </a:rPr>
              <a:t>Energy Skills™</a:t>
            </a:r>
            <a:endParaRPr b="0" i="0" sz="2100" u="none" cap="none" strike="noStrike">
              <a:solidFill>
                <a:srgbClr val="00B0F0"/>
              </a:solidFill>
              <a:latin typeface="Raleway"/>
              <a:ea typeface="Raleway"/>
              <a:cs typeface="Raleway"/>
              <a:sym typeface="Raleway"/>
            </a:endParaRPr>
          </a:p>
        </p:txBody>
      </p:sp>
      <p:sp>
        <p:nvSpPr>
          <p:cNvPr id="611" name="Google Shape;611;p3"/>
          <p:cNvSpPr txBox="1"/>
          <p:nvPr/>
        </p:nvSpPr>
        <p:spPr>
          <a:xfrm>
            <a:off x="358569" y="679385"/>
            <a:ext cx="3125400" cy="630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1000"/>
              </a:spcBef>
              <a:spcAft>
                <a:spcPts val="0"/>
              </a:spcAft>
              <a:buClr>
                <a:srgbClr val="000000"/>
              </a:buClr>
              <a:buSzPts val="1300"/>
              <a:buFont typeface="Arial"/>
              <a:buNone/>
            </a:pPr>
            <a:r>
              <a:rPr b="0" i="0" lang="fr" sz="1300" u="none" cap="none" strike="noStrike">
                <a:solidFill>
                  <a:srgbClr val="1E2253"/>
                </a:solidFill>
                <a:latin typeface="Raleway"/>
                <a:ea typeface="Raleway"/>
                <a:cs typeface="Raleway"/>
                <a:sym typeface="Raleway"/>
              </a:rPr>
              <a:t>Les outils présents sur le marché adressent le </a:t>
            </a:r>
            <a:r>
              <a:rPr b="1" i="0" lang="fr" sz="1300" u="none" cap="none" strike="noStrike">
                <a:solidFill>
                  <a:srgbClr val="1E2253"/>
                </a:solidFill>
                <a:latin typeface="Raleway"/>
                <a:ea typeface="Raleway"/>
                <a:cs typeface="Raleway"/>
                <a:sym typeface="Raleway"/>
              </a:rPr>
              <a:t>relationnel</a:t>
            </a:r>
            <a:r>
              <a:rPr b="0" i="0" lang="fr" sz="1300" u="none" cap="none" strike="noStrike">
                <a:solidFill>
                  <a:srgbClr val="1E2253"/>
                </a:solidFill>
                <a:latin typeface="Raleway"/>
                <a:ea typeface="Raleway"/>
                <a:cs typeface="Raleway"/>
                <a:sym typeface="Raleway"/>
              </a:rPr>
              <a:t> dans les équipes</a:t>
            </a:r>
            <a:endParaRPr b="1" i="0" sz="1300" u="none" cap="none" strike="noStrike">
              <a:solidFill>
                <a:srgbClr val="1E2253"/>
              </a:solidFill>
              <a:latin typeface="Raleway"/>
              <a:ea typeface="Raleway"/>
              <a:cs typeface="Raleway"/>
              <a:sym typeface="Raleway"/>
            </a:endParaRPr>
          </a:p>
        </p:txBody>
      </p:sp>
      <p:pic>
        <p:nvPicPr>
          <p:cNvPr id="612" name="Google Shape;612;p3"/>
          <p:cNvPicPr preferRelativeResize="0"/>
          <p:nvPr/>
        </p:nvPicPr>
        <p:blipFill rotWithShape="1">
          <a:blip r:embed="rId3">
            <a:alphaModFix/>
          </a:blip>
          <a:srcRect b="42136" l="0" r="51186" t="0"/>
          <a:stretch/>
        </p:blipFill>
        <p:spPr>
          <a:xfrm>
            <a:off x="738060" y="1470393"/>
            <a:ext cx="2413094" cy="1609049"/>
          </a:xfrm>
          <a:prstGeom prst="rect">
            <a:avLst/>
          </a:prstGeom>
          <a:noFill/>
          <a:ln>
            <a:noFill/>
          </a:ln>
          <a:effectLst>
            <a:outerShdw blurRad="57150" rotWithShape="0" algn="bl" dir="5400000" dist="19050">
              <a:srgbClr val="000000">
                <a:alpha val="48627"/>
              </a:srgbClr>
            </a:outerShdw>
          </a:effectLst>
        </p:spPr>
      </p:pic>
      <p:pic>
        <p:nvPicPr>
          <p:cNvPr id="613" name="Google Shape;613;p3"/>
          <p:cNvPicPr preferRelativeResize="0"/>
          <p:nvPr/>
        </p:nvPicPr>
        <p:blipFill rotWithShape="1">
          <a:blip r:embed="rId3">
            <a:alphaModFix/>
          </a:blip>
          <a:srcRect b="0" l="51186" r="0" t="42136"/>
          <a:stretch/>
        </p:blipFill>
        <p:spPr>
          <a:xfrm>
            <a:off x="5563584" y="1465920"/>
            <a:ext cx="2532532" cy="1658342"/>
          </a:xfrm>
          <a:prstGeom prst="rect">
            <a:avLst/>
          </a:prstGeom>
          <a:noFill/>
          <a:ln>
            <a:noFill/>
          </a:ln>
          <a:effectLst>
            <a:outerShdw blurRad="57150" rotWithShape="0" algn="bl" dir="5400000" dist="19050">
              <a:srgbClr val="000000">
                <a:alpha val="48627"/>
              </a:srgbClr>
            </a:outerShdw>
          </a:effectLst>
        </p:spPr>
      </p:pic>
      <p:grpSp>
        <p:nvGrpSpPr>
          <p:cNvPr id="614" name="Google Shape;614;p3"/>
          <p:cNvGrpSpPr/>
          <p:nvPr/>
        </p:nvGrpSpPr>
        <p:grpSpPr>
          <a:xfrm>
            <a:off x="315069" y="3349925"/>
            <a:ext cx="3168900" cy="983253"/>
            <a:chOff x="481075" y="4130626"/>
            <a:chExt cx="3125905" cy="983253"/>
          </a:xfrm>
        </p:grpSpPr>
        <p:sp>
          <p:nvSpPr>
            <p:cNvPr id="615" name="Google Shape;615;p3"/>
            <p:cNvSpPr/>
            <p:nvPr/>
          </p:nvSpPr>
          <p:spPr>
            <a:xfrm>
              <a:off x="481258" y="4179875"/>
              <a:ext cx="3125540"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4">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
            <p:cNvSpPr/>
            <p:nvPr/>
          </p:nvSpPr>
          <p:spPr>
            <a:xfrm>
              <a:off x="481075" y="4130626"/>
              <a:ext cx="3125905" cy="599464"/>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3"/>
            <p:cNvSpPr txBox="1"/>
            <p:nvPr/>
          </p:nvSpPr>
          <p:spPr>
            <a:xfrm>
              <a:off x="738427" y="4234398"/>
              <a:ext cx="26112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400"/>
                <a:buFont typeface="Arial"/>
                <a:buNone/>
              </a:pPr>
              <a:r>
                <a:rPr b="1" i="0" lang="fr" sz="1400" u="none" cap="none" strike="noStrike">
                  <a:solidFill>
                    <a:schemeClr val="lt1"/>
                  </a:solidFill>
                  <a:latin typeface="Raleway"/>
                  <a:ea typeface="Raleway"/>
                  <a:cs typeface="Raleway"/>
                  <a:sym typeface="Raleway"/>
                </a:rPr>
                <a:t>L’ESPRIT D'ÉQUIPE</a:t>
              </a:r>
              <a:endParaRPr b="1" i="0" sz="14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400"/>
                <a:buFont typeface="Arial"/>
                <a:buNone/>
              </a:pPr>
              <a:r>
                <a:rPr b="1" i="1" lang="fr" sz="1200" u="none" cap="none" strike="noStrike">
                  <a:solidFill>
                    <a:schemeClr val="lt1"/>
                  </a:solidFill>
                  <a:latin typeface="Raleway"/>
                  <a:ea typeface="Raleway"/>
                  <a:cs typeface="Raleway"/>
                  <a:sym typeface="Raleway"/>
                </a:rPr>
                <a:t>La  bonne entente dans le vestiaire</a:t>
              </a:r>
              <a:endParaRPr b="1" i="1" sz="1300" u="none" cap="none" strike="noStrike">
                <a:solidFill>
                  <a:schemeClr val="lt1"/>
                </a:solidFill>
                <a:latin typeface="Raleway"/>
                <a:ea typeface="Raleway"/>
                <a:cs typeface="Raleway"/>
                <a:sym typeface="Raleway"/>
              </a:endParaRPr>
            </a:p>
          </p:txBody>
        </p:sp>
      </p:grpSp>
      <p:grpSp>
        <p:nvGrpSpPr>
          <p:cNvPr id="618" name="Google Shape;618;p3"/>
          <p:cNvGrpSpPr/>
          <p:nvPr/>
        </p:nvGrpSpPr>
        <p:grpSpPr>
          <a:xfrm>
            <a:off x="5143707" y="3351814"/>
            <a:ext cx="3340800" cy="983253"/>
            <a:chOff x="4856947" y="4000826"/>
            <a:chExt cx="3125905" cy="983253"/>
          </a:xfrm>
        </p:grpSpPr>
        <p:sp>
          <p:nvSpPr>
            <p:cNvPr id="619" name="Google Shape;619;p3"/>
            <p:cNvSpPr/>
            <p:nvPr/>
          </p:nvSpPr>
          <p:spPr>
            <a:xfrm>
              <a:off x="4857130" y="4050075"/>
              <a:ext cx="3125540" cy="934004"/>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4">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
            <p:cNvSpPr/>
            <p:nvPr/>
          </p:nvSpPr>
          <p:spPr>
            <a:xfrm>
              <a:off x="4856947" y="4000826"/>
              <a:ext cx="3125905" cy="599464"/>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
            <p:cNvSpPr txBox="1"/>
            <p:nvPr/>
          </p:nvSpPr>
          <p:spPr>
            <a:xfrm>
              <a:off x="4931600" y="4104600"/>
              <a:ext cx="2976600" cy="400200"/>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Clr>
                  <a:schemeClr val="dk1"/>
                </a:buClr>
                <a:buSzPts val="1400"/>
                <a:buFont typeface="Arial"/>
                <a:buNone/>
              </a:pPr>
              <a:r>
                <a:rPr b="1" i="0" lang="fr" sz="1400" u="none" cap="none" strike="noStrike">
                  <a:solidFill>
                    <a:schemeClr val="lt1"/>
                  </a:solidFill>
                  <a:latin typeface="Raleway"/>
                  <a:ea typeface="Raleway"/>
                  <a:cs typeface="Raleway"/>
                  <a:sym typeface="Raleway"/>
                </a:rPr>
                <a:t>LA  CRÉATION DE VALEUR </a:t>
              </a:r>
              <a:endParaRPr b="1" i="0" sz="1400" u="none" cap="none" strike="noStrike">
                <a:solidFill>
                  <a:schemeClr val="lt1"/>
                </a:solidFill>
                <a:latin typeface="Raleway"/>
                <a:ea typeface="Raleway"/>
                <a:cs typeface="Raleway"/>
                <a:sym typeface="Raleway"/>
              </a:endParaRPr>
            </a:p>
            <a:p>
              <a:pPr indent="0" lvl="0" marL="12700" marR="0" rtl="0" algn="ctr">
                <a:lnSpc>
                  <a:spcPct val="100000"/>
                </a:lnSpc>
                <a:spcBef>
                  <a:spcPts val="0"/>
                </a:spcBef>
                <a:spcAft>
                  <a:spcPts val="0"/>
                </a:spcAft>
                <a:buClr>
                  <a:schemeClr val="dk1"/>
                </a:buClr>
                <a:buSzPts val="1400"/>
                <a:buFont typeface="Arial"/>
                <a:buNone/>
              </a:pPr>
              <a:r>
                <a:rPr b="1" i="1" lang="fr" sz="1200" u="none" cap="none" strike="noStrike">
                  <a:solidFill>
                    <a:schemeClr val="lt1"/>
                  </a:solidFill>
                  <a:latin typeface="Raleway"/>
                  <a:ea typeface="Raleway"/>
                  <a:cs typeface="Raleway"/>
                  <a:sym typeface="Raleway"/>
                </a:rPr>
                <a:t>L’alchimie du collectif SUR LE TERRAIN</a:t>
              </a:r>
              <a:endParaRPr b="1" i="0" sz="1400" u="none" cap="none" strike="noStrike">
                <a:solidFill>
                  <a:schemeClr val="lt1"/>
                </a:solidFill>
                <a:latin typeface="Raleway"/>
                <a:ea typeface="Raleway"/>
                <a:cs typeface="Raleway"/>
                <a:sym typeface="Raleway"/>
              </a:endParaRPr>
            </a:p>
          </p:txBody>
        </p:sp>
      </p:grpSp>
      <p:sp>
        <p:nvSpPr>
          <p:cNvPr id="622" name="Google Shape;622;p3"/>
          <p:cNvSpPr/>
          <p:nvPr/>
        </p:nvSpPr>
        <p:spPr>
          <a:xfrm>
            <a:off x="3575954" y="1605486"/>
            <a:ext cx="1588111" cy="1050300"/>
          </a:xfrm>
          <a:prstGeom prst="rightArrow">
            <a:avLst>
              <a:gd fmla="val 50000" name="adj1"/>
              <a:gd fmla="val 50000" name="adj2"/>
            </a:avLst>
          </a:prstGeom>
          <a:solidFill>
            <a:srgbClr val="04AFE3"/>
          </a:solidFill>
          <a:ln cap="flat" cmpd="sng" w="9525">
            <a:solidFill>
              <a:srgbClr val="04AF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1100" u="none" cap="none" strike="noStrike">
                <a:solidFill>
                  <a:srgbClr val="FFFFFF"/>
                </a:solidFill>
                <a:latin typeface="Raleway"/>
                <a:ea typeface="Raleway"/>
                <a:cs typeface="Raleway"/>
                <a:sym typeface="Raleway"/>
              </a:rPr>
              <a:t>NÉCESSAIRE MAIS PAS SUFFISANT</a:t>
            </a:r>
            <a:endParaRPr b="0" i="0" sz="1100" u="none" cap="none" strike="noStrike">
              <a:solidFill>
                <a:srgbClr val="FFFFFF"/>
              </a:solidFill>
              <a:latin typeface="Raleway"/>
              <a:ea typeface="Raleway"/>
              <a:cs typeface="Raleway"/>
              <a:sym typeface="Raleway"/>
            </a:endParaRPr>
          </a:p>
        </p:txBody>
      </p:sp>
      <p:grpSp>
        <p:nvGrpSpPr>
          <p:cNvPr id="623" name="Google Shape;623;p3"/>
          <p:cNvGrpSpPr/>
          <p:nvPr/>
        </p:nvGrpSpPr>
        <p:grpSpPr>
          <a:xfrm>
            <a:off x="5304309" y="718112"/>
            <a:ext cx="3052910" cy="384879"/>
            <a:chOff x="4831837" y="1558172"/>
            <a:chExt cx="3340800" cy="305183"/>
          </a:xfrm>
        </p:grpSpPr>
        <p:pic>
          <p:nvPicPr>
            <p:cNvPr id="624" name="Google Shape;624;p3"/>
            <p:cNvPicPr preferRelativeResize="0"/>
            <p:nvPr/>
          </p:nvPicPr>
          <p:blipFill rotWithShape="1">
            <a:blip r:embed="rId5">
              <a:alphaModFix/>
            </a:blip>
            <a:srcRect b="0" l="0" r="0" t="0"/>
            <a:stretch/>
          </p:blipFill>
          <p:spPr>
            <a:xfrm>
              <a:off x="5741554" y="1558172"/>
              <a:ext cx="1290225" cy="200500"/>
            </a:xfrm>
            <a:prstGeom prst="rect">
              <a:avLst/>
            </a:prstGeom>
            <a:noFill/>
            <a:ln>
              <a:noFill/>
            </a:ln>
          </p:spPr>
        </p:pic>
        <p:sp>
          <p:nvSpPr>
            <p:cNvPr id="625" name="Google Shape;625;p3"/>
            <p:cNvSpPr txBox="1"/>
            <p:nvPr/>
          </p:nvSpPr>
          <p:spPr>
            <a:xfrm>
              <a:off x="4831837" y="1731055"/>
              <a:ext cx="3340800" cy="1323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600"/>
                </a:spcBef>
                <a:spcAft>
                  <a:spcPts val="0"/>
                </a:spcAft>
                <a:buClr>
                  <a:srgbClr val="000000"/>
                </a:buClr>
                <a:buSzPts val="1300"/>
                <a:buFont typeface="Arial"/>
                <a:buNone/>
              </a:pPr>
              <a:r>
                <a:rPr b="0" i="0" lang="fr" sz="1300" u="none" cap="none" strike="noStrike">
                  <a:solidFill>
                    <a:srgbClr val="1E2253"/>
                  </a:solidFill>
                  <a:latin typeface="Raleway"/>
                  <a:ea typeface="Raleway"/>
                  <a:cs typeface="Raleway"/>
                  <a:sym typeface="Raleway"/>
                </a:rPr>
                <a:t>Révèle la </a:t>
              </a:r>
              <a:r>
                <a:rPr b="1" i="0" lang="fr" sz="1300" u="none" cap="none" strike="noStrike">
                  <a:solidFill>
                    <a:srgbClr val="1E2253"/>
                  </a:solidFill>
                  <a:latin typeface="Raleway"/>
                  <a:ea typeface="Raleway"/>
                  <a:cs typeface="Raleway"/>
                  <a:sym typeface="Raleway"/>
                </a:rPr>
                <a:t>complémentarité </a:t>
              </a:r>
              <a:r>
                <a:rPr b="0" i="0" lang="fr" sz="1300" u="none" cap="none" strike="noStrike">
                  <a:solidFill>
                    <a:srgbClr val="1E2253"/>
                  </a:solidFill>
                  <a:latin typeface="Raleway"/>
                  <a:ea typeface="Raleway"/>
                  <a:cs typeface="Raleway"/>
                  <a:sym typeface="Raleway"/>
                </a:rPr>
                <a:t>au sein de l’équipe</a:t>
              </a:r>
              <a:endParaRPr b="0" i="0" sz="1300" u="none" cap="none" strike="noStrike">
                <a:solidFill>
                  <a:srgbClr val="1E2253"/>
                </a:solidFill>
                <a:latin typeface="Raleway"/>
                <a:ea typeface="Raleway"/>
                <a:cs typeface="Raleway"/>
                <a:sym typeface="Raleway"/>
              </a:endParaRPr>
            </a:p>
          </p:txBody>
        </p:sp>
      </p:grpSp>
      <p:sp>
        <p:nvSpPr>
          <p:cNvPr id="626" name="Google Shape;626;p3"/>
          <p:cNvSpPr/>
          <p:nvPr/>
        </p:nvSpPr>
        <p:spPr>
          <a:xfrm>
            <a:off x="5304309" y="4069790"/>
            <a:ext cx="3340800" cy="54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1" sz="1100" u="none" cap="none" strike="noStrike">
              <a:solidFill>
                <a:srgbClr val="1E2253"/>
              </a:solidFill>
              <a:latin typeface="Raleway"/>
              <a:ea typeface="Raleway"/>
              <a:cs typeface="Raleway"/>
              <a:sym typeface="Raleway"/>
            </a:endParaRPr>
          </a:p>
        </p:txBody>
      </p:sp>
      <p:sp>
        <p:nvSpPr>
          <p:cNvPr id="627" name="Google Shape;627;p3"/>
          <p:cNvSpPr/>
          <p:nvPr/>
        </p:nvSpPr>
        <p:spPr>
          <a:xfrm>
            <a:off x="7286098" y="4430891"/>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
          <p:cNvSpPr/>
          <p:nvPr/>
        </p:nvSpPr>
        <p:spPr>
          <a:xfrm>
            <a:off x="1457419" y="4027170"/>
            <a:ext cx="5712654" cy="860103"/>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002060"/>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0" i="1" lang="fr" sz="1400" u="none" cap="none" strike="noStrike">
                <a:solidFill>
                  <a:schemeClr val="lt1"/>
                </a:solidFill>
                <a:latin typeface="Raleway"/>
                <a:ea typeface="Raleway"/>
                <a:cs typeface="Raleway"/>
                <a:sym typeface="Raleway"/>
              </a:rPr>
              <a:t>“Le talent permet de gagner des matchs mais le travail d’équipe et l’intelligence collective permettent de gagner des championnats.”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fr" sz="1400" u="none" cap="none" strike="noStrike">
                <a:solidFill>
                  <a:schemeClr val="lt1"/>
                </a:solidFill>
                <a:latin typeface="Raleway"/>
                <a:ea typeface="Raleway"/>
                <a:cs typeface="Raleway"/>
                <a:sym typeface="Raleway"/>
              </a:rPr>
              <a:t>Michael Jordan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34e6abbe1a9_0_3"/>
          <p:cNvSpPr/>
          <p:nvPr/>
        </p:nvSpPr>
        <p:spPr>
          <a:xfrm>
            <a:off x="149450" y="2541095"/>
            <a:ext cx="2778258"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g34e6abbe1a9_0_3"/>
          <p:cNvSpPr/>
          <p:nvPr/>
        </p:nvSpPr>
        <p:spPr>
          <a:xfrm>
            <a:off x="197450" y="4538978"/>
            <a:ext cx="2778258"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g34e6abbe1a9_0_3"/>
          <p:cNvSpPr/>
          <p:nvPr/>
        </p:nvSpPr>
        <p:spPr>
          <a:xfrm>
            <a:off x="6189950" y="4541383"/>
            <a:ext cx="2778258"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34e6abbe1a9_0_3"/>
          <p:cNvSpPr/>
          <p:nvPr/>
        </p:nvSpPr>
        <p:spPr>
          <a:xfrm>
            <a:off x="6130000" y="2437382"/>
            <a:ext cx="2778258"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g34e6abbe1a9_0_3"/>
          <p:cNvSpPr txBox="1"/>
          <p:nvPr/>
        </p:nvSpPr>
        <p:spPr>
          <a:xfrm>
            <a:off x="211000" y="180425"/>
            <a:ext cx="8267700" cy="830100"/>
          </a:xfrm>
          <a:prstGeom prst="rect">
            <a:avLst/>
          </a:prstGeom>
          <a:noFill/>
          <a:ln>
            <a:noFill/>
          </a:ln>
        </p:spPr>
        <p:txBody>
          <a:bodyPr anchorCtr="0" anchor="ctr" bIns="34275" lIns="68575" spcFirstLastPara="1" rIns="68575" wrap="square" tIns="34275">
            <a:noAutofit/>
          </a:bodyPr>
          <a:lstStyle/>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Les contextes d’</a:t>
            </a:r>
            <a:r>
              <a:rPr b="1" i="0" lang="fr" sz="2200" u="none" cap="none" strike="noStrike">
                <a:solidFill>
                  <a:srgbClr val="00B0F0"/>
                </a:solidFill>
                <a:latin typeface="Raleway ExtraBold"/>
                <a:ea typeface="Raleway ExtraBold"/>
                <a:cs typeface="Raleway ExtraBold"/>
                <a:sym typeface="Raleway ExtraBold"/>
              </a:rPr>
              <a:t>utilisation</a:t>
            </a:r>
            <a:r>
              <a:rPr b="1" i="0" lang="fr" sz="2200" u="none" cap="none" strike="noStrike">
                <a:solidFill>
                  <a:srgbClr val="03045E"/>
                </a:solidFill>
                <a:latin typeface="Raleway ExtraBold"/>
                <a:ea typeface="Raleway ExtraBold"/>
                <a:cs typeface="Raleway ExtraBold"/>
                <a:sym typeface="Raleway ExtraBold"/>
              </a:rPr>
              <a:t> </a:t>
            </a:r>
            <a:endParaRPr b="1" i="0" sz="2200" u="none" cap="none" strike="noStrike">
              <a:solidFill>
                <a:srgbClr val="03045E"/>
              </a:solidFill>
              <a:latin typeface="Raleway ExtraBold"/>
              <a:ea typeface="Raleway ExtraBold"/>
              <a:cs typeface="Raleway ExtraBold"/>
              <a:sym typeface="Raleway ExtraBold"/>
            </a:endParaRPr>
          </a:p>
          <a:p>
            <a:pPr indent="0" lvl="0" marL="0" marR="0" rtl="0" algn="l">
              <a:lnSpc>
                <a:spcPct val="80000"/>
              </a:lnSpc>
              <a:spcBef>
                <a:spcPts val="0"/>
              </a:spcBef>
              <a:spcAft>
                <a:spcPts val="0"/>
              </a:spcAft>
              <a:buClr>
                <a:srgbClr val="000000"/>
              </a:buClr>
              <a:buSzPts val="1000"/>
              <a:buFont typeface="Arial"/>
              <a:buNone/>
            </a:pPr>
            <a:r>
              <a:t/>
            </a:r>
            <a:endParaRPr b="1" i="0" sz="1000" u="none" cap="none" strike="noStrike">
              <a:solidFill>
                <a:srgbClr val="03045E"/>
              </a:solidFill>
              <a:latin typeface="Raleway ExtraBold"/>
              <a:ea typeface="Raleway ExtraBold"/>
              <a:cs typeface="Raleway ExtraBold"/>
              <a:sym typeface="Raleway ExtraBold"/>
            </a:endParaRPr>
          </a:p>
          <a:p>
            <a:pPr indent="0" lvl="0" marL="0" marR="0" rtl="0" algn="l">
              <a:lnSpc>
                <a:spcPct val="80000"/>
              </a:lnSpc>
              <a:spcBef>
                <a:spcPts val="0"/>
              </a:spcBef>
              <a:spcAft>
                <a:spcPts val="0"/>
              </a:spcAft>
              <a:buClr>
                <a:srgbClr val="000000"/>
              </a:buClr>
              <a:buSzPts val="2100"/>
              <a:buFont typeface="Arial"/>
              <a:buNone/>
            </a:pPr>
            <a:r>
              <a:t/>
            </a:r>
            <a:endParaRPr b="0" i="0" sz="2100" u="none" cap="none" strike="noStrike">
              <a:solidFill>
                <a:srgbClr val="03045E"/>
              </a:solidFill>
              <a:latin typeface="Raleway"/>
              <a:ea typeface="Raleway"/>
              <a:cs typeface="Raleway"/>
              <a:sym typeface="Raleway"/>
            </a:endParaRPr>
          </a:p>
        </p:txBody>
      </p:sp>
      <p:grpSp>
        <p:nvGrpSpPr>
          <p:cNvPr id="638" name="Google Shape;638;g34e6abbe1a9_0_3"/>
          <p:cNvGrpSpPr/>
          <p:nvPr/>
        </p:nvGrpSpPr>
        <p:grpSpPr>
          <a:xfrm>
            <a:off x="6140096" y="830011"/>
            <a:ext cx="2854960" cy="2027534"/>
            <a:chOff x="219575" y="720425"/>
            <a:chExt cx="2854960" cy="2027534"/>
          </a:xfrm>
        </p:grpSpPr>
        <p:sp>
          <p:nvSpPr>
            <p:cNvPr id="639" name="Google Shape;639;g34e6abbe1a9_0_3"/>
            <p:cNvSpPr/>
            <p:nvPr/>
          </p:nvSpPr>
          <p:spPr>
            <a:xfrm>
              <a:off x="1202702" y="720425"/>
              <a:ext cx="728091" cy="499654"/>
            </a:xfrm>
            <a:custGeom>
              <a:rect b="b" l="l" r="r" t="t"/>
              <a:pathLst>
                <a:path extrusionOk="0" h="45320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0514"/>
                  </a:cubicBezTo>
                  <a:lnTo>
                    <a:pt x="660400" y="453201"/>
                  </a:lnTo>
                  <a:lnTo>
                    <a:pt x="0" y="453201"/>
                  </a:lnTo>
                  <a:lnTo>
                    <a:pt x="0" y="320613"/>
                  </a:lnTo>
                  <a:cubicBezTo>
                    <a:pt x="1782" y="185660"/>
                    <a:pt x="93019" y="64045"/>
                    <a:pt x="220252" y="19070"/>
                  </a:cubicBezTo>
                  <a:close/>
                </a:path>
              </a:pathLst>
            </a:custGeom>
            <a:solidFill>
              <a:srgbClr val="C4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g34e6abbe1a9_0_3"/>
            <p:cNvSpPr/>
            <p:nvPr/>
          </p:nvSpPr>
          <p:spPr>
            <a:xfrm>
              <a:off x="219575" y="1215831"/>
              <a:ext cx="2854960" cy="1532128"/>
            </a:xfrm>
            <a:custGeom>
              <a:rect b="b" l="l" r="r" t="t"/>
              <a:pathLst>
                <a:path extrusionOk="0" h="812800" w="812800">
                  <a:moveTo>
                    <a:pt x="50560" y="0"/>
                  </a:moveTo>
                  <a:lnTo>
                    <a:pt x="762240" y="0"/>
                  </a:lnTo>
                  <a:cubicBezTo>
                    <a:pt x="775649" y="0"/>
                    <a:pt x="788510" y="5327"/>
                    <a:pt x="797991" y="14809"/>
                  </a:cubicBezTo>
                  <a:cubicBezTo>
                    <a:pt x="807473" y="24290"/>
                    <a:pt x="812800" y="37151"/>
                    <a:pt x="812800" y="50560"/>
                  </a:cubicBezTo>
                  <a:lnTo>
                    <a:pt x="812800" y="762240"/>
                  </a:lnTo>
                  <a:cubicBezTo>
                    <a:pt x="812800" y="775649"/>
                    <a:pt x="807473" y="788510"/>
                    <a:pt x="797991" y="797991"/>
                  </a:cubicBezTo>
                  <a:cubicBezTo>
                    <a:pt x="788510" y="807473"/>
                    <a:pt x="775649" y="812800"/>
                    <a:pt x="762240" y="812800"/>
                  </a:cubicBezTo>
                  <a:lnTo>
                    <a:pt x="50560" y="812800"/>
                  </a:lnTo>
                  <a:cubicBezTo>
                    <a:pt x="37151" y="812800"/>
                    <a:pt x="24290" y="807473"/>
                    <a:pt x="14809" y="797991"/>
                  </a:cubicBezTo>
                  <a:cubicBezTo>
                    <a:pt x="5327" y="788510"/>
                    <a:pt x="0" y="775649"/>
                    <a:pt x="0" y="762240"/>
                  </a:cubicBezTo>
                  <a:lnTo>
                    <a:pt x="0" y="50560"/>
                  </a:lnTo>
                  <a:cubicBezTo>
                    <a:pt x="0" y="37151"/>
                    <a:pt x="5327" y="24290"/>
                    <a:pt x="14809" y="14809"/>
                  </a:cubicBezTo>
                  <a:cubicBezTo>
                    <a:pt x="24290" y="5327"/>
                    <a:pt x="37151" y="0"/>
                    <a:pt x="50560" y="0"/>
                  </a:cubicBezTo>
                  <a:close/>
                </a:path>
              </a:pathLst>
            </a:custGeom>
            <a:solidFill>
              <a:srgbClr val="FFFFFF"/>
            </a:solidFill>
            <a:ln cap="flat" cmpd="sng" w="38100">
              <a:solidFill>
                <a:srgbClr val="C4F0FE"/>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34e6abbe1a9_0_3"/>
            <p:cNvSpPr txBox="1"/>
            <p:nvPr/>
          </p:nvSpPr>
          <p:spPr>
            <a:xfrm>
              <a:off x="302547" y="1470850"/>
              <a:ext cx="2528400" cy="969600"/>
            </a:xfrm>
            <a:prstGeom prst="rect">
              <a:avLst/>
            </a:prstGeom>
            <a:noFill/>
            <a:ln>
              <a:noFill/>
            </a:ln>
          </p:spPr>
          <p:txBody>
            <a:bodyPr anchorCtr="0" anchor="t" bIns="0" lIns="0" spcFirstLastPara="1" rIns="0" wrap="square" tIns="0">
              <a:spAutoFit/>
            </a:bodyPr>
            <a:lstStyle/>
            <a:p>
              <a:pPr indent="-285750" lvl="0" marL="457200" marR="0" rtl="0" algn="l">
                <a:lnSpc>
                  <a:spcPct val="100000"/>
                </a:lnSpc>
                <a:spcBef>
                  <a:spcPts val="1500"/>
                </a:spcBef>
                <a:spcAft>
                  <a:spcPts val="0"/>
                </a:spcAft>
                <a:buClr>
                  <a:srgbClr val="03045E"/>
                </a:buClr>
                <a:buSzPts val="900"/>
                <a:buFont typeface="Raleway"/>
                <a:buChar char="●"/>
              </a:pPr>
              <a:r>
                <a:rPr b="0" i="0" lang="fr" sz="900" u="none" cap="none" strike="noStrike">
                  <a:solidFill>
                    <a:srgbClr val="03045E"/>
                  </a:solidFill>
                  <a:latin typeface="Raleway"/>
                  <a:ea typeface="Raleway"/>
                  <a:cs typeface="Raleway"/>
                  <a:sym typeface="Raleway"/>
                </a:rPr>
                <a:t>Enrichir les </a:t>
              </a:r>
              <a:r>
                <a:rPr b="1" i="0" lang="fr" sz="900" u="none" cap="none" strike="noStrike">
                  <a:solidFill>
                    <a:srgbClr val="03045E"/>
                  </a:solidFill>
                  <a:latin typeface="Raleway"/>
                  <a:ea typeface="Raleway"/>
                  <a:cs typeface="Raleway"/>
                  <a:sym typeface="Raleway"/>
                </a:rPr>
                <a:t>entretiens</a:t>
              </a:r>
              <a:r>
                <a:rPr b="0" i="0" lang="fr" sz="900" u="none" cap="none" strike="noStrike">
                  <a:solidFill>
                    <a:srgbClr val="03045E"/>
                  </a:solidFill>
                  <a:latin typeface="Raleway"/>
                  <a:ea typeface="Raleway"/>
                  <a:cs typeface="Raleway"/>
                  <a:sym typeface="Raleway"/>
                </a:rPr>
                <a:t> de </a:t>
              </a:r>
              <a:r>
                <a:rPr b="1" i="0" lang="fr" sz="900" u="none" cap="none" strike="noStrike">
                  <a:solidFill>
                    <a:srgbClr val="03045E"/>
                  </a:solidFill>
                  <a:latin typeface="Raleway"/>
                  <a:ea typeface="Raleway"/>
                  <a:cs typeface="Raleway"/>
                  <a:sym typeface="Raleway"/>
                </a:rPr>
                <a:t>recrutement</a:t>
              </a:r>
              <a:r>
                <a:rPr b="0" i="0" lang="fr" sz="900" u="none" cap="none" strike="noStrike">
                  <a:solidFill>
                    <a:srgbClr val="03045E"/>
                  </a:solidFill>
                  <a:latin typeface="Raleway"/>
                  <a:ea typeface="Raleway"/>
                  <a:cs typeface="Raleway"/>
                  <a:sym typeface="Raleway"/>
                </a:rPr>
                <a:t> et affiner le choix d’un candidat.</a:t>
              </a:r>
              <a:endParaRPr b="0" i="0" sz="900" u="none" cap="none" strike="noStrike">
                <a:solidFill>
                  <a:srgbClr val="03045E"/>
                </a:solidFill>
                <a:latin typeface="Raleway"/>
                <a:ea typeface="Raleway"/>
                <a:cs typeface="Raleway"/>
                <a:sym typeface="Raleway"/>
              </a:endParaRPr>
            </a:p>
            <a:p>
              <a:pPr indent="-285750" lvl="0" marL="457200" marR="0" rtl="0" algn="l">
                <a:lnSpc>
                  <a:spcPct val="100000"/>
                </a:lnSpc>
                <a:spcBef>
                  <a:spcPts val="0"/>
                </a:spcBef>
                <a:spcAft>
                  <a:spcPts val="0"/>
                </a:spcAft>
                <a:buClr>
                  <a:srgbClr val="03045E"/>
                </a:buClr>
                <a:buSzPts val="900"/>
                <a:buFont typeface="Raleway"/>
                <a:buChar char="●"/>
              </a:pPr>
              <a:r>
                <a:rPr b="0" i="0" lang="fr" sz="900" u="none" cap="none" strike="noStrike">
                  <a:solidFill>
                    <a:srgbClr val="03045E"/>
                  </a:solidFill>
                  <a:latin typeface="Raleway"/>
                  <a:ea typeface="Raleway"/>
                  <a:cs typeface="Raleway"/>
                  <a:sym typeface="Raleway"/>
                </a:rPr>
                <a:t>Pour accélérer </a:t>
              </a:r>
              <a:r>
                <a:rPr b="1" i="0" lang="fr" sz="900" u="none" cap="none" strike="noStrike">
                  <a:solidFill>
                    <a:srgbClr val="03045E"/>
                  </a:solidFill>
                  <a:latin typeface="Raleway"/>
                  <a:ea typeface="Raleway"/>
                  <a:cs typeface="Raleway"/>
                  <a:sym typeface="Raleway"/>
                </a:rPr>
                <a:t>l’intégration, la prise de poste</a:t>
              </a:r>
              <a:r>
                <a:rPr b="0" i="0" lang="fr" sz="900" u="none" cap="none" strike="noStrike">
                  <a:solidFill>
                    <a:srgbClr val="03045E"/>
                  </a:solidFill>
                  <a:latin typeface="Raleway"/>
                  <a:ea typeface="Raleway"/>
                  <a:cs typeface="Raleway"/>
                  <a:sym typeface="Raleway"/>
                </a:rPr>
                <a:t> et l’adoption du manager dans une nouvelle équipe.</a:t>
              </a:r>
              <a:endParaRPr b="0" i="0" sz="900" u="none" cap="none" strike="noStrike">
                <a:solidFill>
                  <a:srgbClr val="03045E"/>
                </a:solidFill>
                <a:latin typeface="Raleway"/>
                <a:ea typeface="Raleway"/>
                <a:cs typeface="Raleway"/>
                <a:sym typeface="Raleway"/>
              </a:endParaRPr>
            </a:p>
            <a:p>
              <a:pPr indent="-285750" lvl="0" marL="457200" marR="0" rtl="0" algn="l">
                <a:lnSpc>
                  <a:spcPct val="100000"/>
                </a:lnSpc>
                <a:spcBef>
                  <a:spcPts val="0"/>
                </a:spcBef>
                <a:spcAft>
                  <a:spcPts val="0"/>
                </a:spcAft>
                <a:buClr>
                  <a:srgbClr val="03045E"/>
                </a:buClr>
                <a:buSzPts val="900"/>
                <a:buFont typeface="Raleway"/>
                <a:buChar char="●"/>
              </a:pPr>
              <a:r>
                <a:rPr b="1" i="0" lang="fr" sz="900" u="none" cap="none" strike="noStrike">
                  <a:solidFill>
                    <a:srgbClr val="03045E"/>
                  </a:solidFill>
                  <a:latin typeface="Raleway"/>
                  <a:ea typeface="Raleway"/>
                  <a:cs typeface="Raleway"/>
                  <a:sym typeface="Raleway"/>
                </a:rPr>
                <a:t>Identifier</a:t>
              </a:r>
              <a:r>
                <a:rPr b="0" i="0" lang="fr" sz="900" u="none" cap="none" strike="noStrike">
                  <a:solidFill>
                    <a:srgbClr val="03045E"/>
                  </a:solidFill>
                  <a:latin typeface="Raleway"/>
                  <a:ea typeface="Raleway"/>
                  <a:cs typeface="Raleway"/>
                  <a:sym typeface="Raleway"/>
                </a:rPr>
                <a:t> les candidats interne dans les plans de succession. (</a:t>
              </a:r>
              <a:r>
                <a:rPr b="1" i="0" lang="fr" sz="900" u="none" cap="none" strike="noStrike">
                  <a:solidFill>
                    <a:srgbClr val="03045E"/>
                  </a:solidFill>
                  <a:latin typeface="Raleway"/>
                  <a:ea typeface="Raleway"/>
                  <a:cs typeface="Raleway"/>
                  <a:sym typeface="Raleway"/>
                </a:rPr>
                <a:t>mobilité</a:t>
              </a:r>
              <a:r>
                <a:rPr b="0" i="0" lang="fr" sz="900" u="none" cap="none" strike="noStrike">
                  <a:solidFill>
                    <a:srgbClr val="03045E"/>
                  </a:solidFill>
                  <a:latin typeface="Raleway"/>
                  <a:ea typeface="Raleway"/>
                  <a:cs typeface="Raleway"/>
                  <a:sym typeface="Raleway"/>
                </a:rPr>
                <a:t>)</a:t>
              </a:r>
              <a:endParaRPr b="0" i="0" sz="900" u="none" cap="none" strike="noStrike">
                <a:solidFill>
                  <a:srgbClr val="03045E"/>
                </a:solidFill>
                <a:latin typeface="Raleway"/>
                <a:ea typeface="Raleway"/>
                <a:cs typeface="Raleway"/>
                <a:sym typeface="Raleway"/>
              </a:endParaRPr>
            </a:p>
          </p:txBody>
        </p:sp>
        <p:sp>
          <p:nvSpPr>
            <p:cNvPr id="642" name="Google Shape;642;g34e6abbe1a9_0_3"/>
            <p:cNvSpPr txBox="1"/>
            <p:nvPr/>
          </p:nvSpPr>
          <p:spPr>
            <a:xfrm>
              <a:off x="362036" y="1204588"/>
              <a:ext cx="2702400" cy="15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1500"/>
                </a:spcBef>
                <a:spcAft>
                  <a:spcPts val="1500"/>
                </a:spcAft>
                <a:buClr>
                  <a:srgbClr val="000000"/>
                </a:buClr>
                <a:buSzPts val="1100"/>
                <a:buFont typeface="Arial"/>
                <a:buNone/>
              </a:pPr>
              <a:r>
                <a:rPr b="1" i="0" lang="fr" sz="1000" u="none" cap="none" strike="noStrike">
                  <a:solidFill>
                    <a:srgbClr val="03045E"/>
                  </a:solidFill>
                  <a:latin typeface="Raleway"/>
                  <a:ea typeface="Raleway"/>
                  <a:cs typeface="Raleway"/>
                  <a:sym typeface="Raleway"/>
                </a:rPr>
                <a:t>RECRUTEMENT / MOBILITÉ / RELÈVE</a:t>
              </a:r>
              <a:endParaRPr b="1" i="0" sz="1000" u="none" cap="none" strike="noStrike">
                <a:solidFill>
                  <a:srgbClr val="03045E"/>
                </a:solidFill>
                <a:latin typeface="Raleway"/>
                <a:ea typeface="Raleway"/>
                <a:cs typeface="Raleway"/>
                <a:sym typeface="Raleway"/>
              </a:endParaRPr>
            </a:p>
          </p:txBody>
        </p:sp>
        <p:pic>
          <p:nvPicPr>
            <p:cNvPr id="643" name="Google Shape;643;g34e6abbe1a9_0_3"/>
            <p:cNvPicPr preferRelativeResize="0"/>
            <p:nvPr/>
          </p:nvPicPr>
          <p:blipFill rotWithShape="1">
            <a:blip r:embed="rId4">
              <a:alphaModFix/>
            </a:blip>
            <a:srcRect b="52698" l="0" r="50896" t="0"/>
            <a:stretch/>
          </p:blipFill>
          <p:spPr>
            <a:xfrm>
              <a:off x="1337881" y="765760"/>
              <a:ext cx="444750" cy="428424"/>
            </a:xfrm>
            <a:prstGeom prst="rect">
              <a:avLst/>
            </a:prstGeom>
            <a:noFill/>
            <a:ln>
              <a:noFill/>
            </a:ln>
          </p:spPr>
        </p:pic>
      </p:grpSp>
      <p:sp>
        <p:nvSpPr>
          <p:cNvPr id="644" name="Google Shape;644;g34e6abbe1a9_0_3"/>
          <p:cNvSpPr/>
          <p:nvPr/>
        </p:nvSpPr>
        <p:spPr>
          <a:xfrm>
            <a:off x="3178950" y="1447700"/>
            <a:ext cx="3090900" cy="3090900"/>
          </a:xfrm>
          <a:prstGeom prst="ellipse">
            <a:avLst/>
          </a:prstGeom>
          <a:solidFill>
            <a:srgbClr val="04AFE3"/>
          </a:solidFill>
          <a:ln cap="flat" cmpd="sng" w="19050">
            <a:solidFill>
              <a:schemeClr val="lt1"/>
            </a:solidFill>
            <a:prstDash val="solid"/>
            <a:round/>
            <a:headEnd len="sm" w="sm" type="none"/>
            <a:tailEnd len="sm" w="sm" type="none"/>
          </a:ln>
          <a:effectLst>
            <a:outerShdw blurRad="57150" rotWithShape="0" algn="bl">
              <a:srgbClr val="000000">
                <a:alpha val="14117"/>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645" name="Google Shape;645;g34e6abbe1a9_0_3"/>
          <p:cNvSpPr/>
          <p:nvPr/>
        </p:nvSpPr>
        <p:spPr>
          <a:xfrm>
            <a:off x="3026550" y="1867800"/>
            <a:ext cx="2462700" cy="2333100"/>
          </a:xfrm>
          <a:prstGeom prst="ellipse">
            <a:avLst/>
          </a:prstGeom>
          <a:solidFill>
            <a:srgbClr val="4AD3FC"/>
          </a:solidFill>
          <a:ln cap="flat" cmpd="sng" w="19050">
            <a:solidFill>
              <a:schemeClr val="lt1"/>
            </a:solidFill>
            <a:prstDash val="solid"/>
            <a:round/>
            <a:headEnd len="sm" w="sm" type="none"/>
            <a:tailEnd len="sm" w="sm" type="none"/>
          </a:ln>
          <a:effectLst>
            <a:outerShdw blurRad="57150" rotWithShape="0" algn="bl">
              <a:srgbClr val="000000">
                <a:alpha val="14117"/>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646" name="Google Shape;646;g34e6abbe1a9_0_3"/>
          <p:cNvSpPr/>
          <p:nvPr/>
        </p:nvSpPr>
        <p:spPr>
          <a:xfrm>
            <a:off x="3026550" y="2033150"/>
            <a:ext cx="1770600" cy="1770600"/>
          </a:xfrm>
          <a:prstGeom prst="ellipse">
            <a:avLst/>
          </a:prstGeom>
          <a:solidFill>
            <a:srgbClr val="86E1FD"/>
          </a:solidFill>
          <a:ln cap="flat" cmpd="sng" w="19050">
            <a:solidFill>
              <a:schemeClr val="lt1"/>
            </a:solidFill>
            <a:prstDash val="solid"/>
            <a:round/>
            <a:headEnd len="sm" w="sm" type="none"/>
            <a:tailEnd len="sm" w="sm" type="none"/>
          </a:ln>
          <a:effectLst>
            <a:outerShdw blurRad="57150" rotWithShape="0" algn="bl">
              <a:srgbClr val="000000">
                <a:alpha val="14117"/>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647" name="Google Shape;647;g34e6abbe1a9_0_3"/>
          <p:cNvSpPr/>
          <p:nvPr/>
        </p:nvSpPr>
        <p:spPr>
          <a:xfrm>
            <a:off x="3026550" y="2328050"/>
            <a:ext cx="1208400" cy="1208400"/>
          </a:xfrm>
          <a:prstGeom prst="ellipse">
            <a:avLst/>
          </a:prstGeom>
          <a:solidFill>
            <a:srgbClr val="C3F0FE"/>
          </a:solidFill>
          <a:ln cap="flat" cmpd="sng" w="19050">
            <a:solidFill>
              <a:schemeClr val="lt1"/>
            </a:solidFill>
            <a:prstDash val="solid"/>
            <a:round/>
            <a:headEnd len="sm" w="sm" type="none"/>
            <a:tailEnd len="sm" w="sm" type="none"/>
          </a:ln>
          <a:effectLst>
            <a:outerShdw blurRad="57150" rotWithShape="0" algn="bl">
              <a:srgbClr val="000000">
                <a:alpha val="14117"/>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648" name="Google Shape;648;g34e6abbe1a9_0_3"/>
          <p:cNvPicPr preferRelativeResize="0"/>
          <p:nvPr/>
        </p:nvPicPr>
        <p:blipFill rotWithShape="1">
          <a:blip r:embed="rId4">
            <a:alphaModFix/>
          </a:blip>
          <a:srcRect b="52698" l="0" r="50896" t="0"/>
          <a:stretch/>
        </p:blipFill>
        <p:spPr>
          <a:xfrm>
            <a:off x="3408375" y="2744057"/>
            <a:ext cx="444750" cy="428424"/>
          </a:xfrm>
          <a:prstGeom prst="rect">
            <a:avLst/>
          </a:prstGeom>
          <a:noFill/>
          <a:ln>
            <a:noFill/>
          </a:ln>
          <a:effectLst>
            <a:outerShdw blurRad="57150" rotWithShape="0" algn="bl">
              <a:srgbClr val="000000">
                <a:alpha val="14117"/>
              </a:srgbClr>
            </a:outerShdw>
          </a:effectLst>
        </p:spPr>
      </p:pic>
      <p:pic>
        <p:nvPicPr>
          <p:cNvPr id="649" name="Google Shape;649;g34e6abbe1a9_0_3"/>
          <p:cNvPicPr preferRelativeResize="0"/>
          <p:nvPr/>
        </p:nvPicPr>
        <p:blipFill rotWithShape="1">
          <a:blip r:embed="rId4">
            <a:alphaModFix/>
          </a:blip>
          <a:srcRect b="50896" l="53316" r="0" t="0"/>
          <a:stretch/>
        </p:blipFill>
        <p:spPr>
          <a:xfrm>
            <a:off x="4276114" y="2744057"/>
            <a:ext cx="407292" cy="428424"/>
          </a:xfrm>
          <a:prstGeom prst="rect">
            <a:avLst/>
          </a:prstGeom>
          <a:noFill/>
          <a:ln>
            <a:noFill/>
          </a:ln>
          <a:effectLst>
            <a:outerShdw blurRad="57150" rotWithShape="0" algn="bl">
              <a:srgbClr val="000000">
                <a:alpha val="14117"/>
              </a:srgbClr>
            </a:outerShdw>
          </a:effectLst>
        </p:spPr>
      </p:pic>
      <p:pic>
        <p:nvPicPr>
          <p:cNvPr id="650" name="Google Shape;650;g34e6abbe1a9_0_3"/>
          <p:cNvPicPr preferRelativeResize="0"/>
          <p:nvPr/>
        </p:nvPicPr>
        <p:blipFill rotWithShape="1">
          <a:blip r:embed="rId4">
            <a:alphaModFix/>
          </a:blip>
          <a:srcRect b="0" l="0" r="0" t="44015"/>
          <a:stretch/>
        </p:blipFill>
        <p:spPr>
          <a:xfrm>
            <a:off x="4765183" y="2754698"/>
            <a:ext cx="765231" cy="428424"/>
          </a:xfrm>
          <a:prstGeom prst="rect">
            <a:avLst/>
          </a:prstGeom>
          <a:noFill/>
          <a:ln>
            <a:noFill/>
          </a:ln>
          <a:effectLst>
            <a:outerShdw blurRad="57150" rotWithShape="0" algn="bl">
              <a:srgbClr val="000000">
                <a:alpha val="14117"/>
              </a:srgbClr>
            </a:outerShdw>
          </a:effectLst>
        </p:spPr>
      </p:pic>
      <p:pic>
        <p:nvPicPr>
          <p:cNvPr id="651" name="Google Shape;651;g34e6abbe1a9_0_3"/>
          <p:cNvPicPr preferRelativeResize="0"/>
          <p:nvPr/>
        </p:nvPicPr>
        <p:blipFill rotWithShape="1">
          <a:blip r:embed="rId5">
            <a:alphaModFix/>
          </a:blip>
          <a:srcRect b="0" l="0" r="24442" t="0"/>
          <a:stretch/>
        </p:blipFill>
        <p:spPr>
          <a:xfrm>
            <a:off x="5494209" y="2604872"/>
            <a:ext cx="550125" cy="728076"/>
          </a:xfrm>
          <a:prstGeom prst="rect">
            <a:avLst/>
          </a:prstGeom>
          <a:noFill/>
          <a:ln>
            <a:noFill/>
          </a:ln>
          <a:effectLst>
            <a:outerShdw blurRad="57150" rotWithShape="0" algn="bl">
              <a:srgbClr val="000000">
                <a:alpha val="14117"/>
              </a:srgbClr>
            </a:outerShdw>
          </a:effectLst>
        </p:spPr>
      </p:pic>
      <p:sp>
        <p:nvSpPr>
          <p:cNvPr id="652" name="Google Shape;652;g34e6abbe1a9_0_3"/>
          <p:cNvSpPr/>
          <p:nvPr/>
        </p:nvSpPr>
        <p:spPr>
          <a:xfrm>
            <a:off x="7555115" y="998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g34e6abbe1a9_0_3"/>
          <p:cNvSpPr/>
          <p:nvPr/>
        </p:nvSpPr>
        <p:spPr>
          <a:xfrm>
            <a:off x="7966812" y="209550"/>
            <a:ext cx="1043838" cy="207615"/>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 name="Google Shape;654;g34e6abbe1a9_0_3"/>
          <p:cNvGrpSpPr/>
          <p:nvPr/>
        </p:nvGrpSpPr>
        <p:grpSpPr>
          <a:xfrm>
            <a:off x="44039" y="668743"/>
            <a:ext cx="3085069" cy="2075307"/>
            <a:chOff x="6170438" y="720425"/>
            <a:chExt cx="2852320" cy="2075307"/>
          </a:xfrm>
        </p:grpSpPr>
        <p:sp>
          <p:nvSpPr>
            <p:cNvPr id="655" name="Google Shape;655;g34e6abbe1a9_0_3"/>
            <p:cNvSpPr/>
            <p:nvPr/>
          </p:nvSpPr>
          <p:spPr>
            <a:xfrm>
              <a:off x="6244500" y="2274845"/>
              <a:ext cx="2778258" cy="520887"/>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g34e6abbe1a9_0_3"/>
            <p:cNvSpPr/>
            <p:nvPr/>
          </p:nvSpPr>
          <p:spPr>
            <a:xfrm>
              <a:off x="6291975" y="1220075"/>
              <a:ext cx="2702560" cy="1454912"/>
            </a:xfrm>
            <a:custGeom>
              <a:rect b="b" l="l" r="r" t="t"/>
              <a:pathLst>
                <a:path extrusionOk="0" h="812800" w="812800">
                  <a:moveTo>
                    <a:pt x="50560" y="0"/>
                  </a:moveTo>
                  <a:lnTo>
                    <a:pt x="762240" y="0"/>
                  </a:lnTo>
                  <a:cubicBezTo>
                    <a:pt x="775649" y="0"/>
                    <a:pt x="788510" y="5327"/>
                    <a:pt x="797991" y="14809"/>
                  </a:cubicBezTo>
                  <a:cubicBezTo>
                    <a:pt x="807473" y="24290"/>
                    <a:pt x="812800" y="37151"/>
                    <a:pt x="812800" y="50560"/>
                  </a:cubicBezTo>
                  <a:lnTo>
                    <a:pt x="812800" y="762240"/>
                  </a:lnTo>
                  <a:cubicBezTo>
                    <a:pt x="812800" y="775649"/>
                    <a:pt x="807473" y="788510"/>
                    <a:pt x="797991" y="797991"/>
                  </a:cubicBezTo>
                  <a:cubicBezTo>
                    <a:pt x="788510" y="807473"/>
                    <a:pt x="775649" y="812800"/>
                    <a:pt x="762240" y="812800"/>
                  </a:cubicBezTo>
                  <a:lnTo>
                    <a:pt x="50560" y="812800"/>
                  </a:lnTo>
                  <a:cubicBezTo>
                    <a:pt x="37151" y="812800"/>
                    <a:pt x="24290" y="807473"/>
                    <a:pt x="14809" y="797991"/>
                  </a:cubicBezTo>
                  <a:cubicBezTo>
                    <a:pt x="5327" y="788510"/>
                    <a:pt x="0" y="775649"/>
                    <a:pt x="0" y="762240"/>
                  </a:cubicBezTo>
                  <a:lnTo>
                    <a:pt x="0" y="50560"/>
                  </a:lnTo>
                  <a:cubicBezTo>
                    <a:pt x="0" y="37151"/>
                    <a:pt x="5327" y="24290"/>
                    <a:pt x="14809" y="14809"/>
                  </a:cubicBezTo>
                  <a:cubicBezTo>
                    <a:pt x="24290" y="5327"/>
                    <a:pt x="37151" y="0"/>
                    <a:pt x="50560" y="0"/>
                  </a:cubicBezTo>
                  <a:close/>
                </a:path>
              </a:pathLst>
            </a:custGeom>
            <a:solidFill>
              <a:srgbClr val="FFFFFF"/>
            </a:solidFill>
            <a:ln cap="flat" cmpd="sng" w="38100">
              <a:solidFill>
                <a:srgbClr val="4AD3F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g34e6abbe1a9_0_3"/>
            <p:cNvSpPr/>
            <p:nvPr/>
          </p:nvSpPr>
          <p:spPr>
            <a:xfrm>
              <a:off x="7213168" y="720425"/>
              <a:ext cx="728091" cy="499654"/>
            </a:xfrm>
            <a:custGeom>
              <a:rect b="b" l="l" r="r" t="t"/>
              <a:pathLst>
                <a:path extrusionOk="0" h="45320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0514"/>
                  </a:cubicBezTo>
                  <a:lnTo>
                    <a:pt x="660400" y="453201"/>
                  </a:lnTo>
                  <a:lnTo>
                    <a:pt x="0" y="453201"/>
                  </a:lnTo>
                  <a:lnTo>
                    <a:pt x="0" y="320613"/>
                  </a:lnTo>
                  <a:cubicBezTo>
                    <a:pt x="1782" y="185660"/>
                    <a:pt x="93019" y="64045"/>
                    <a:pt x="220252" y="19070"/>
                  </a:cubicBezTo>
                  <a:close/>
                </a:path>
              </a:pathLst>
            </a:custGeom>
            <a:solidFill>
              <a:srgbClr val="4AD3F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8" name="Google Shape;658;g34e6abbe1a9_0_3"/>
            <p:cNvPicPr preferRelativeResize="0"/>
            <p:nvPr/>
          </p:nvPicPr>
          <p:blipFill rotWithShape="1">
            <a:blip r:embed="rId4">
              <a:alphaModFix/>
            </a:blip>
            <a:srcRect b="50896" l="53316" r="0" t="0"/>
            <a:stretch/>
          </p:blipFill>
          <p:spPr>
            <a:xfrm>
              <a:off x="7361178" y="733068"/>
              <a:ext cx="468312" cy="492600"/>
            </a:xfrm>
            <a:prstGeom prst="rect">
              <a:avLst/>
            </a:prstGeom>
            <a:noFill/>
            <a:ln>
              <a:noFill/>
            </a:ln>
          </p:spPr>
        </p:pic>
        <p:sp>
          <p:nvSpPr>
            <p:cNvPr id="659" name="Google Shape;659;g34e6abbe1a9_0_3"/>
            <p:cNvSpPr txBox="1"/>
            <p:nvPr/>
          </p:nvSpPr>
          <p:spPr>
            <a:xfrm>
              <a:off x="6170438" y="1551112"/>
              <a:ext cx="2778300" cy="1015800"/>
            </a:xfrm>
            <a:prstGeom prst="rect">
              <a:avLst/>
            </a:prstGeom>
            <a:noFill/>
            <a:ln>
              <a:noFill/>
            </a:ln>
          </p:spPr>
          <p:txBody>
            <a:bodyPr anchorCtr="0" anchor="t" bIns="91425" lIns="91425" spcFirstLastPara="1" rIns="91425" wrap="square" tIns="91425">
              <a:spAutoFit/>
            </a:bodyPr>
            <a:lstStyle/>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Coaching</a:t>
              </a:r>
              <a:r>
                <a:rPr b="0" i="0" lang="fr" sz="900" u="none" cap="none" strike="noStrike">
                  <a:solidFill>
                    <a:srgbClr val="03045E"/>
                  </a:solidFill>
                  <a:latin typeface="Raleway"/>
                  <a:ea typeface="Raleway"/>
                  <a:cs typeface="Raleway"/>
                  <a:sym typeface="Raleway"/>
                </a:rPr>
                <a:t> individuel et </a:t>
              </a:r>
              <a:r>
                <a:rPr b="1" i="0" lang="fr" sz="900" u="none" cap="none" strike="noStrike">
                  <a:solidFill>
                    <a:srgbClr val="03045E"/>
                  </a:solidFill>
                  <a:latin typeface="Raleway"/>
                  <a:ea typeface="Raleway"/>
                  <a:cs typeface="Raleway"/>
                  <a:sym typeface="Raleway"/>
                </a:rPr>
                <a:t>bilan de compétence</a:t>
              </a:r>
              <a:r>
                <a:rPr b="0" i="0" lang="fr" sz="900" u="none" cap="none" strike="noStrike">
                  <a:solidFill>
                    <a:srgbClr val="03045E"/>
                  </a:solidFill>
                  <a:latin typeface="Raleway"/>
                  <a:ea typeface="Raleway"/>
                  <a:cs typeface="Raleway"/>
                  <a:sym typeface="Raleway"/>
                </a:rPr>
                <a:t> (Approfondir la connaissance de soi)</a:t>
              </a:r>
              <a:endParaRPr b="0" i="0" sz="900" u="none" cap="none" strike="noStrike">
                <a:solidFill>
                  <a:srgbClr val="03045E"/>
                </a:solidFill>
                <a:latin typeface="Raleway"/>
                <a:ea typeface="Raleway"/>
                <a:cs typeface="Raleway"/>
                <a:sym typeface="Raleway"/>
              </a:endParaRPr>
            </a:p>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Entretiens annuels</a:t>
              </a:r>
              <a:r>
                <a:rPr b="0" i="0" lang="fr" sz="900" u="none" cap="none" strike="noStrike">
                  <a:solidFill>
                    <a:srgbClr val="03045E"/>
                  </a:solidFill>
                  <a:latin typeface="Raleway"/>
                  <a:ea typeface="Raleway"/>
                  <a:cs typeface="Raleway"/>
                  <a:sym typeface="Raleway"/>
                </a:rPr>
                <a:t>, </a:t>
              </a:r>
              <a:endParaRPr b="0" i="0" sz="900" u="none" cap="none" strike="noStrike">
                <a:solidFill>
                  <a:srgbClr val="03045E"/>
                </a:solidFill>
                <a:latin typeface="Raleway"/>
                <a:ea typeface="Raleway"/>
                <a:cs typeface="Raleway"/>
                <a:sym typeface="Raleway"/>
              </a:endParaRPr>
            </a:p>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Formation</a:t>
              </a:r>
              <a:r>
                <a:rPr b="0" i="0" lang="fr" sz="900" u="none" cap="none" strike="noStrike">
                  <a:solidFill>
                    <a:srgbClr val="03045E"/>
                  </a:solidFill>
                  <a:latin typeface="Raleway"/>
                  <a:ea typeface="Raleway"/>
                  <a:cs typeface="Raleway"/>
                  <a:sym typeface="Raleway"/>
                </a:rPr>
                <a:t> et développement des compétences, en particulier managériales.</a:t>
              </a:r>
              <a:endParaRPr b="0" i="0" sz="900" u="none" cap="none" strike="noStrike">
                <a:solidFill>
                  <a:srgbClr val="03045E"/>
                </a:solidFill>
                <a:latin typeface="Raleway"/>
                <a:ea typeface="Raleway"/>
                <a:cs typeface="Raleway"/>
                <a:sym typeface="Raleway"/>
              </a:endParaRPr>
            </a:p>
          </p:txBody>
        </p:sp>
        <p:sp>
          <p:nvSpPr>
            <p:cNvPr id="660" name="Google Shape;660;g34e6abbe1a9_0_3"/>
            <p:cNvSpPr txBox="1"/>
            <p:nvPr/>
          </p:nvSpPr>
          <p:spPr>
            <a:xfrm>
              <a:off x="6258170" y="1173370"/>
              <a:ext cx="2661000" cy="34624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1500"/>
                </a:spcBef>
                <a:spcAft>
                  <a:spcPts val="0"/>
                </a:spcAft>
                <a:buClr>
                  <a:schemeClr val="dk1"/>
                </a:buClr>
                <a:buSzPts val="1100"/>
                <a:buFont typeface="Arial"/>
                <a:buNone/>
              </a:pPr>
              <a:r>
                <a:rPr b="1" i="0" lang="fr" sz="1000" u="none" cap="none" strike="noStrike">
                  <a:solidFill>
                    <a:srgbClr val="03045E"/>
                  </a:solidFill>
                  <a:latin typeface="Raleway"/>
                  <a:ea typeface="Raleway"/>
                  <a:cs typeface="Raleway"/>
                  <a:sym typeface="Raleway"/>
                </a:rPr>
                <a:t>L’INDIVIDU  </a:t>
              </a:r>
              <a:endParaRPr b="1" i="0" sz="900" u="none" cap="none" strike="noStrike">
                <a:solidFill>
                  <a:srgbClr val="03045E"/>
                </a:solidFill>
                <a:latin typeface="Raleway"/>
                <a:ea typeface="Raleway"/>
                <a:cs typeface="Raleway"/>
                <a:sym typeface="Raleway"/>
              </a:endParaRPr>
            </a:p>
          </p:txBody>
        </p:sp>
      </p:grpSp>
      <p:grpSp>
        <p:nvGrpSpPr>
          <p:cNvPr id="661" name="Google Shape;661;g34e6abbe1a9_0_3"/>
          <p:cNvGrpSpPr/>
          <p:nvPr/>
        </p:nvGrpSpPr>
        <p:grpSpPr>
          <a:xfrm>
            <a:off x="91921" y="2720175"/>
            <a:ext cx="2961553" cy="2129204"/>
            <a:chOff x="6266328" y="2812835"/>
            <a:chExt cx="2728285" cy="2129204"/>
          </a:xfrm>
        </p:grpSpPr>
        <p:sp>
          <p:nvSpPr>
            <p:cNvPr id="662" name="Google Shape;662;g34e6abbe1a9_0_3"/>
            <p:cNvSpPr/>
            <p:nvPr/>
          </p:nvSpPr>
          <p:spPr>
            <a:xfrm>
              <a:off x="6292053" y="3322535"/>
              <a:ext cx="2702560" cy="1619504"/>
            </a:xfrm>
            <a:custGeom>
              <a:rect b="b" l="l" r="r" t="t"/>
              <a:pathLst>
                <a:path extrusionOk="0" h="812800" w="812800">
                  <a:moveTo>
                    <a:pt x="50560" y="0"/>
                  </a:moveTo>
                  <a:lnTo>
                    <a:pt x="762240" y="0"/>
                  </a:lnTo>
                  <a:cubicBezTo>
                    <a:pt x="775649" y="0"/>
                    <a:pt x="788510" y="5327"/>
                    <a:pt x="797991" y="14809"/>
                  </a:cubicBezTo>
                  <a:cubicBezTo>
                    <a:pt x="807473" y="24290"/>
                    <a:pt x="812800" y="37151"/>
                    <a:pt x="812800" y="50560"/>
                  </a:cubicBezTo>
                  <a:lnTo>
                    <a:pt x="812800" y="762240"/>
                  </a:lnTo>
                  <a:cubicBezTo>
                    <a:pt x="812800" y="775649"/>
                    <a:pt x="807473" y="788510"/>
                    <a:pt x="797991" y="797991"/>
                  </a:cubicBezTo>
                  <a:cubicBezTo>
                    <a:pt x="788510" y="807473"/>
                    <a:pt x="775649" y="812800"/>
                    <a:pt x="762240" y="812800"/>
                  </a:cubicBezTo>
                  <a:lnTo>
                    <a:pt x="50560" y="812800"/>
                  </a:lnTo>
                  <a:cubicBezTo>
                    <a:pt x="37151" y="812800"/>
                    <a:pt x="24290" y="807473"/>
                    <a:pt x="14809" y="797991"/>
                  </a:cubicBezTo>
                  <a:cubicBezTo>
                    <a:pt x="5327" y="788510"/>
                    <a:pt x="0" y="775649"/>
                    <a:pt x="0" y="762240"/>
                  </a:cubicBezTo>
                  <a:lnTo>
                    <a:pt x="0" y="50560"/>
                  </a:lnTo>
                  <a:cubicBezTo>
                    <a:pt x="0" y="37151"/>
                    <a:pt x="5327" y="24290"/>
                    <a:pt x="14809" y="14809"/>
                  </a:cubicBezTo>
                  <a:cubicBezTo>
                    <a:pt x="24290" y="5327"/>
                    <a:pt x="37151" y="0"/>
                    <a:pt x="50560" y="0"/>
                  </a:cubicBezTo>
                  <a:close/>
                </a:path>
              </a:pathLst>
            </a:custGeom>
            <a:solidFill>
              <a:srgbClr val="FFFFFF"/>
            </a:solidFill>
            <a:ln cap="flat" cmpd="sng" w="38100">
              <a:solidFill>
                <a:srgbClr val="06AFE3"/>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34e6abbe1a9_0_3"/>
            <p:cNvSpPr/>
            <p:nvPr/>
          </p:nvSpPr>
          <p:spPr>
            <a:xfrm>
              <a:off x="7260340" y="2812835"/>
              <a:ext cx="728091" cy="499654"/>
            </a:xfrm>
            <a:custGeom>
              <a:rect b="b" l="l" r="r" t="t"/>
              <a:pathLst>
                <a:path extrusionOk="0" h="45320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0514"/>
                  </a:cubicBezTo>
                  <a:lnTo>
                    <a:pt x="660400" y="453201"/>
                  </a:lnTo>
                  <a:lnTo>
                    <a:pt x="0" y="453201"/>
                  </a:lnTo>
                  <a:lnTo>
                    <a:pt x="0" y="320613"/>
                  </a:lnTo>
                  <a:cubicBezTo>
                    <a:pt x="1782" y="185660"/>
                    <a:pt x="93019" y="64045"/>
                    <a:pt x="220252" y="19070"/>
                  </a:cubicBezTo>
                  <a:close/>
                </a:path>
              </a:pathLst>
            </a:custGeom>
            <a:solidFill>
              <a:srgbClr val="06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34e6abbe1a9_0_3"/>
            <p:cNvSpPr txBox="1"/>
            <p:nvPr/>
          </p:nvSpPr>
          <p:spPr>
            <a:xfrm>
              <a:off x="6393274" y="3705626"/>
              <a:ext cx="2547900" cy="1108200"/>
            </a:xfrm>
            <a:prstGeom prst="rect">
              <a:avLst/>
            </a:prstGeom>
            <a:noFill/>
            <a:ln>
              <a:noFill/>
            </a:ln>
          </p:spPr>
          <p:txBody>
            <a:bodyPr anchorCtr="0" anchor="t" bIns="0" lIns="0" spcFirstLastPara="1" rIns="0" wrap="square" tIns="0">
              <a:spAutoFit/>
            </a:bodyPr>
            <a:lstStyle/>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Coaching</a:t>
              </a:r>
              <a:r>
                <a:rPr b="0" i="0" lang="fr" sz="900" u="none" cap="none" strike="noStrike">
                  <a:solidFill>
                    <a:srgbClr val="03045E"/>
                  </a:solidFill>
                  <a:latin typeface="Raleway"/>
                  <a:ea typeface="Raleway"/>
                  <a:cs typeface="Raleway"/>
                  <a:sym typeface="Raleway"/>
                </a:rPr>
                <a:t> collectif (d’équipe ou de binôme)</a:t>
              </a:r>
              <a:endParaRPr b="0" i="0" sz="900" u="none" cap="none" strike="noStrike">
                <a:solidFill>
                  <a:srgbClr val="03045E"/>
                </a:solidFill>
                <a:latin typeface="Raleway"/>
                <a:ea typeface="Raleway"/>
                <a:cs typeface="Raleway"/>
                <a:sym typeface="Raleway"/>
              </a:endParaRPr>
            </a:p>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Performance d’équipe</a:t>
              </a:r>
              <a:r>
                <a:rPr b="0" i="0" lang="fr" sz="900" u="none" cap="none" strike="noStrike">
                  <a:solidFill>
                    <a:srgbClr val="03045E"/>
                  </a:solidFill>
                  <a:latin typeface="Raleway"/>
                  <a:ea typeface="Raleway"/>
                  <a:cs typeface="Raleway"/>
                  <a:sym typeface="Raleway"/>
                </a:rPr>
                <a:t> : optimiser le </a:t>
              </a:r>
              <a:r>
                <a:rPr b="1" i="0" lang="fr" sz="900" u="none" cap="none" strike="noStrike">
                  <a:solidFill>
                    <a:srgbClr val="03045E"/>
                  </a:solidFill>
                  <a:latin typeface="Raleway"/>
                  <a:ea typeface="Raleway"/>
                  <a:cs typeface="Raleway"/>
                  <a:sym typeface="Raleway"/>
                </a:rPr>
                <a:t>fonctionnement</a:t>
              </a:r>
              <a:r>
                <a:rPr b="0" i="0" lang="fr" sz="900" u="none" cap="none" strike="noStrike">
                  <a:solidFill>
                    <a:srgbClr val="03045E"/>
                  </a:solidFill>
                  <a:latin typeface="Raleway"/>
                  <a:ea typeface="Raleway"/>
                  <a:cs typeface="Raleway"/>
                  <a:sym typeface="Raleway"/>
                </a:rPr>
                <a:t> de l’équipe, </a:t>
              </a:r>
              <a:r>
                <a:rPr b="1" i="0" lang="fr" sz="900" u="none" cap="none" strike="noStrike">
                  <a:solidFill>
                    <a:srgbClr val="03045E"/>
                  </a:solidFill>
                  <a:latin typeface="Raleway"/>
                  <a:ea typeface="Raleway"/>
                  <a:cs typeface="Raleway"/>
                  <a:sym typeface="Raleway"/>
                </a:rPr>
                <a:t>aligner</a:t>
              </a:r>
              <a:r>
                <a:rPr b="0" i="0" lang="fr" sz="900" u="none" cap="none" strike="noStrike">
                  <a:solidFill>
                    <a:srgbClr val="03045E"/>
                  </a:solidFill>
                  <a:latin typeface="Raleway"/>
                  <a:ea typeface="Raleway"/>
                  <a:cs typeface="Raleway"/>
                  <a:sym typeface="Raleway"/>
                </a:rPr>
                <a:t> les objectifs, la feuille de route d’équipe et sa feuille de route opérationnelle</a:t>
              </a:r>
              <a:endParaRPr b="0" i="0" sz="900" u="none" cap="none" strike="noStrike">
                <a:solidFill>
                  <a:srgbClr val="03045E"/>
                </a:solidFill>
                <a:latin typeface="Raleway"/>
                <a:ea typeface="Raleway"/>
                <a:cs typeface="Raleway"/>
                <a:sym typeface="Raleway"/>
              </a:endParaRPr>
            </a:p>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Constituer des équipes</a:t>
              </a:r>
              <a:r>
                <a:rPr b="0" i="0" lang="fr" sz="900" u="none" cap="none" strike="noStrike">
                  <a:solidFill>
                    <a:srgbClr val="03045E"/>
                  </a:solidFill>
                  <a:latin typeface="Raleway"/>
                  <a:ea typeface="Raleway"/>
                  <a:cs typeface="Raleway"/>
                  <a:sym typeface="Raleway"/>
                </a:rPr>
                <a:t>: En mode projet pour créer des équipes complémentaires et efficaces.</a:t>
              </a:r>
              <a:endParaRPr b="0" i="0" sz="900" u="none" cap="none" strike="noStrike">
                <a:solidFill>
                  <a:srgbClr val="03045E"/>
                </a:solidFill>
                <a:latin typeface="Raleway"/>
                <a:ea typeface="Raleway"/>
                <a:cs typeface="Raleway"/>
                <a:sym typeface="Raleway"/>
              </a:endParaRPr>
            </a:p>
          </p:txBody>
        </p:sp>
        <p:sp>
          <p:nvSpPr>
            <p:cNvPr id="665" name="Google Shape;665;g34e6abbe1a9_0_3"/>
            <p:cNvSpPr txBox="1"/>
            <p:nvPr/>
          </p:nvSpPr>
          <p:spPr>
            <a:xfrm>
              <a:off x="6266328" y="3280214"/>
              <a:ext cx="2702400" cy="15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1500"/>
                </a:spcBef>
                <a:spcAft>
                  <a:spcPts val="1500"/>
                </a:spcAft>
                <a:buClr>
                  <a:srgbClr val="000000"/>
                </a:buClr>
                <a:buSzPts val="1100"/>
                <a:buFont typeface="Arial"/>
                <a:buNone/>
              </a:pPr>
              <a:r>
                <a:rPr b="1" i="0" lang="fr" sz="1000" u="none" cap="none" strike="noStrike">
                  <a:solidFill>
                    <a:srgbClr val="03045E"/>
                  </a:solidFill>
                  <a:latin typeface="Raleway"/>
                  <a:ea typeface="Raleway"/>
                  <a:cs typeface="Raleway"/>
                  <a:sym typeface="Raleway"/>
                </a:rPr>
                <a:t>L’ÉQUIPE</a:t>
              </a:r>
              <a:endParaRPr b="1" i="0" sz="1000" u="none" cap="none" strike="noStrike">
                <a:solidFill>
                  <a:srgbClr val="03045E"/>
                </a:solidFill>
                <a:latin typeface="Raleway"/>
                <a:ea typeface="Raleway"/>
                <a:cs typeface="Raleway"/>
                <a:sym typeface="Raleway"/>
              </a:endParaRPr>
            </a:p>
          </p:txBody>
        </p:sp>
        <p:pic>
          <p:nvPicPr>
            <p:cNvPr id="666" name="Google Shape;666;g34e6abbe1a9_0_3"/>
            <p:cNvPicPr preferRelativeResize="0"/>
            <p:nvPr/>
          </p:nvPicPr>
          <p:blipFill rotWithShape="1">
            <a:blip r:embed="rId4">
              <a:alphaModFix/>
            </a:blip>
            <a:srcRect b="0" l="0" r="0" t="44015"/>
            <a:stretch/>
          </p:blipFill>
          <p:spPr>
            <a:xfrm>
              <a:off x="7284612" y="2958985"/>
              <a:ext cx="765231" cy="428424"/>
            </a:xfrm>
            <a:prstGeom prst="rect">
              <a:avLst/>
            </a:prstGeom>
            <a:noFill/>
            <a:ln>
              <a:noFill/>
            </a:ln>
          </p:spPr>
        </p:pic>
      </p:grpSp>
      <p:grpSp>
        <p:nvGrpSpPr>
          <p:cNvPr id="667" name="Google Shape;667;g34e6abbe1a9_0_3"/>
          <p:cNvGrpSpPr/>
          <p:nvPr/>
        </p:nvGrpSpPr>
        <p:grpSpPr>
          <a:xfrm>
            <a:off x="6161574" y="2747001"/>
            <a:ext cx="2854960" cy="2136428"/>
            <a:chOff x="205935" y="2830634"/>
            <a:chExt cx="2854960" cy="2136428"/>
          </a:xfrm>
        </p:grpSpPr>
        <p:sp>
          <p:nvSpPr>
            <p:cNvPr id="668" name="Google Shape;668;g34e6abbe1a9_0_3"/>
            <p:cNvSpPr/>
            <p:nvPr/>
          </p:nvSpPr>
          <p:spPr>
            <a:xfrm>
              <a:off x="205935" y="3394294"/>
              <a:ext cx="2854960" cy="1572768"/>
            </a:xfrm>
            <a:custGeom>
              <a:rect b="b" l="l" r="r" t="t"/>
              <a:pathLst>
                <a:path extrusionOk="0" h="812800" w="812800">
                  <a:moveTo>
                    <a:pt x="50560" y="0"/>
                  </a:moveTo>
                  <a:lnTo>
                    <a:pt x="762240" y="0"/>
                  </a:lnTo>
                  <a:cubicBezTo>
                    <a:pt x="775649" y="0"/>
                    <a:pt x="788510" y="5327"/>
                    <a:pt x="797991" y="14809"/>
                  </a:cubicBezTo>
                  <a:cubicBezTo>
                    <a:pt x="807473" y="24290"/>
                    <a:pt x="812800" y="37151"/>
                    <a:pt x="812800" y="50560"/>
                  </a:cubicBezTo>
                  <a:lnTo>
                    <a:pt x="812800" y="762240"/>
                  </a:lnTo>
                  <a:cubicBezTo>
                    <a:pt x="812800" y="775649"/>
                    <a:pt x="807473" y="788510"/>
                    <a:pt x="797991" y="797991"/>
                  </a:cubicBezTo>
                  <a:cubicBezTo>
                    <a:pt x="788510" y="807473"/>
                    <a:pt x="775649" y="812800"/>
                    <a:pt x="762240" y="812800"/>
                  </a:cubicBezTo>
                  <a:lnTo>
                    <a:pt x="50560" y="812800"/>
                  </a:lnTo>
                  <a:cubicBezTo>
                    <a:pt x="37151" y="812800"/>
                    <a:pt x="24290" y="807473"/>
                    <a:pt x="14809" y="797991"/>
                  </a:cubicBezTo>
                  <a:cubicBezTo>
                    <a:pt x="5327" y="788510"/>
                    <a:pt x="0" y="775649"/>
                    <a:pt x="0" y="762240"/>
                  </a:cubicBezTo>
                  <a:lnTo>
                    <a:pt x="0" y="50560"/>
                  </a:lnTo>
                  <a:cubicBezTo>
                    <a:pt x="0" y="37151"/>
                    <a:pt x="5327" y="24290"/>
                    <a:pt x="14809" y="14809"/>
                  </a:cubicBezTo>
                  <a:cubicBezTo>
                    <a:pt x="24290" y="5327"/>
                    <a:pt x="37151" y="0"/>
                    <a:pt x="50560" y="0"/>
                  </a:cubicBezTo>
                  <a:close/>
                </a:path>
              </a:pathLst>
            </a:custGeom>
            <a:solidFill>
              <a:srgbClr val="FFFFFF"/>
            </a:solidFill>
            <a:ln cap="flat" cmpd="sng" w="38100">
              <a:solidFill>
                <a:srgbClr val="85E2FD"/>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34e6abbe1a9_0_3"/>
            <p:cNvSpPr/>
            <p:nvPr/>
          </p:nvSpPr>
          <p:spPr>
            <a:xfrm>
              <a:off x="1239087" y="2920953"/>
              <a:ext cx="728091" cy="499654"/>
            </a:xfrm>
            <a:custGeom>
              <a:rect b="b" l="l" r="r" t="t"/>
              <a:pathLst>
                <a:path extrusionOk="0" h="45320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0514"/>
                  </a:cubicBezTo>
                  <a:lnTo>
                    <a:pt x="660400" y="453201"/>
                  </a:lnTo>
                  <a:lnTo>
                    <a:pt x="0" y="453201"/>
                  </a:lnTo>
                  <a:lnTo>
                    <a:pt x="0" y="320613"/>
                  </a:lnTo>
                  <a:cubicBezTo>
                    <a:pt x="1782" y="185660"/>
                    <a:pt x="93019" y="64045"/>
                    <a:pt x="220252" y="19070"/>
                  </a:cubicBezTo>
                  <a:close/>
                </a:path>
              </a:pathLst>
            </a:custGeom>
            <a:solidFill>
              <a:srgbClr val="85E2F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34e6abbe1a9_0_3"/>
            <p:cNvSpPr txBox="1"/>
            <p:nvPr/>
          </p:nvSpPr>
          <p:spPr>
            <a:xfrm>
              <a:off x="257900" y="3957756"/>
              <a:ext cx="2693400" cy="692700"/>
            </a:xfrm>
            <a:prstGeom prst="rect">
              <a:avLst/>
            </a:prstGeom>
            <a:noFill/>
            <a:ln>
              <a:noFill/>
            </a:ln>
          </p:spPr>
          <p:txBody>
            <a:bodyPr anchorCtr="0" anchor="t" bIns="0" lIns="0" spcFirstLastPara="1" rIns="0" wrap="square" tIns="0">
              <a:spAutoFit/>
            </a:bodyPr>
            <a:lstStyle/>
            <a:p>
              <a:pPr indent="-279400" lvl="0" marL="457200" marR="0" rtl="0" algn="l">
                <a:lnSpc>
                  <a:spcPct val="100000"/>
                </a:lnSpc>
                <a:spcBef>
                  <a:spcPts val="0"/>
                </a:spcBef>
                <a:spcAft>
                  <a:spcPts val="0"/>
                </a:spcAft>
                <a:buClr>
                  <a:srgbClr val="03045E"/>
                </a:buClr>
                <a:buSzPts val="800"/>
                <a:buFont typeface="Raleway"/>
                <a:buChar char="●"/>
              </a:pPr>
              <a:r>
                <a:rPr b="0" i="0" lang="fr" sz="900" u="none" cap="none" strike="noStrike">
                  <a:solidFill>
                    <a:srgbClr val="03045E"/>
                  </a:solidFill>
                  <a:latin typeface="Raleway"/>
                  <a:ea typeface="Raleway"/>
                  <a:cs typeface="Raleway"/>
                  <a:sym typeface="Raleway"/>
                </a:rPr>
                <a:t>Comprendre l’</a:t>
              </a:r>
              <a:r>
                <a:rPr b="1" i="0" lang="fr" sz="900" u="none" cap="none" strike="noStrike">
                  <a:solidFill>
                    <a:srgbClr val="03045E"/>
                  </a:solidFill>
                  <a:latin typeface="Raleway"/>
                  <a:ea typeface="Raleway"/>
                  <a:cs typeface="Raleway"/>
                  <a:sym typeface="Raleway"/>
                </a:rPr>
                <a:t>ADN et la culture de l’entreprise</a:t>
              </a:r>
              <a:endParaRPr b="1" i="0" sz="900" u="none" cap="none" strike="noStrike">
                <a:solidFill>
                  <a:srgbClr val="03045E"/>
                </a:solidFill>
                <a:latin typeface="Raleway"/>
                <a:ea typeface="Raleway"/>
                <a:cs typeface="Raleway"/>
                <a:sym typeface="Raleway"/>
              </a:endParaRPr>
            </a:p>
            <a:p>
              <a:pPr indent="-279400" lvl="0" marL="457200" marR="0" rtl="0" algn="l">
                <a:lnSpc>
                  <a:spcPct val="100000"/>
                </a:lnSpc>
                <a:spcBef>
                  <a:spcPts val="0"/>
                </a:spcBef>
                <a:spcAft>
                  <a:spcPts val="0"/>
                </a:spcAft>
                <a:buClr>
                  <a:srgbClr val="03045E"/>
                </a:buClr>
                <a:buSzPts val="800"/>
                <a:buFont typeface="Raleway"/>
                <a:buChar char="●"/>
              </a:pPr>
              <a:r>
                <a:rPr b="0" i="0" lang="fr" sz="900" u="none" cap="none" strike="noStrike">
                  <a:solidFill>
                    <a:srgbClr val="03045E"/>
                  </a:solidFill>
                  <a:latin typeface="Raleway"/>
                  <a:ea typeface="Raleway"/>
                  <a:cs typeface="Raleway"/>
                  <a:sym typeface="Raleway"/>
                </a:rPr>
                <a:t>Accompagner la </a:t>
              </a:r>
              <a:r>
                <a:rPr b="1" i="0" lang="fr" sz="900" u="none" cap="none" strike="noStrike">
                  <a:solidFill>
                    <a:srgbClr val="03045E"/>
                  </a:solidFill>
                  <a:latin typeface="Raleway"/>
                  <a:ea typeface="Raleway"/>
                  <a:cs typeface="Raleway"/>
                  <a:sym typeface="Raleway"/>
                </a:rPr>
                <a:t>conduite du changement</a:t>
              </a:r>
              <a:endParaRPr b="1" i="0" sz="900" u="none" cap="none" strike="noStrike">
                <a:solidFill>
                  <a:srgbClr val="03045E"/>
                </a:solidFill>
                <a:latin typeface="Raleway"/>
                <a:ea typeface="Raleway"/>
                <a:cs typeface="Raleway"/>
                <a:sym typeface="Raleway"/>
              </a:endParaRPr>
            </a:p>
            <a:p>
              <a:pPr indent="-279400" lvl="0" marL="457200" marR="0" rtl="0" algn="l">
                <a:lnSpc>
                  <a:spcPct val="100000"/>
                </a:lnSpc>
                <a:spcBef>
                  <a:spcPts val="0"/>
                </a:spcBef>
                <a:spcAft>
                  <a:spcPts val="0"/>
                </a:spcAft>
                <a:buClr>
                  <a:srgbClr val="03045E"/>
                </a:buClr>
                <a:buSzPts val="800"/>
                <a:buFont typeface="Raleway"/>
                <a:buChar char="●"/>
              </a:pPr>
              <a:r>
                <a:rPr b="1" i="0" lang="fr" sz="900" u="none" cap="none" strike="noStrike">
                  <a:solidFill>
                    <a:srgbClr val="03045E"/>
                  </a:solidFill>
                  <a:latin typeface="Raleway"/>
                  <a:ea typeface="Raleway"/>
                  <a:cs typeface="Raleway"/>
                  <a:sym typeface="Raleway"/>
                </a:rPr>
                <a:t>Diagnostic </a:t>
              </a:r>
              <a:r>
                <a:rPr b="0" i="0" lang="fr" sz="900" u="none" cap="none" strike="noStrike">
                  <a:solidFill>
                    <a:srgbClr val="03045E"/>
                  </a:solidFill>
                  <a:latin typeface="Raleway"/>
                  <a:ea typeface="Raleway"/>
                  <a:cs typeface="Raleway"/>
                  <a:sym typeface="Raleway"/>
                </a:rPr>
                <a:t>talent / performance </a:t>
              </a:r>
              <a:endParaRPr b="0" i="0" sz="900" u="none" cap="none" strike="noStrike">
                <a:solidFill>
                  <a:srgbClr val="03045E"/>
                </a:solidFill>
                <a:latin typeface="Raleway"/>
                <a:ea typeface="Raleway"/>
                <a:cs typeface="Raleway"/>
                <a:sym typeface="Raleway"/>
              </a:endParaRPr>
            </a:p>
          </p:txBody>
        </p:sp>
        <p:sp>
          <p:nvSpPr>
            <p:cNvPr id="671" name="Google Shape;671;g34e6abbe1a9_0_3"/>
            <p:cNvSpPr txBox="1"/>
            <p:nvPr/>
          </p:nvSpPr>
          <p:spPr>
            <a:xfrm>
              <a:off x="373753" y="3404810"/>
              <a:ext cx="2514600" cy="15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1500"/>
                </a:spcBef>
                <a:spcAft>
                  <a:spcPts val="1500"/>
                </a:spcAft>
                <a:buClr>
                  <a:srgbClr val="000000"/>
                </a:buClr>
                <a:buSzPts val="1100"/>
                <a:buFont typeface="Arial"/>
                <a:buNone/>
              </a:pPr>
              <a:r>
                <a:rPr b="1" i="0" lang="fr" sz="1000" u="none" cap="none" strike="noStrike">
                  <a:solidFill>
                    <a:srgbClr val="03045E"/>
                  </a:solidFill>
                  <a:latin typeface="Raleway"/>
                  <a:ea typeface="Raleway"/>
                  <a:cs typeface="Raleway"/>
                  <a:sym typeface="Raleway"/>
                </a:rPr>
                <a:t>L’ORGANISATION</a:t>
              </a:r>
              <a:endParaRPr b="1" i="0" sz="1000" u="none" cap="none" strike="noStrike">
                <a:solidFill>
                  <a:srgbClr val="03045E"/>
                </a:solidFill>
                <a:latin typeface="Raleway"/>
                <a:ea typeface="Raleway"/>
                <a:cs typeface="Raleway"/>
                <a:sym typeface="Raleway"/>
              </a:endParaRPr>
            </a:p>
          </p:txBody>
        </p:sp>
        <p:pic>
          <p:nvPicPr>
            <p:cNvPr id="672" name="Google Shape;672;g34e6abbe1a9_0_3"/>
            <p:cNvPicPr preferRelativeResize="0"/>
            <p:nvPr/>
          </p:nvPicPr>
          <p:blipFill rotWithShape="1">
            <a:blip r:embed="rId5">
              <a:alphaModFix/>
            </a:blip>
            <a:srcRect b="0" l="0" r="0" t="0"/>
            <a:stretch/>
          </p:blipFill>
          <p:spPr>
            <a:xfrm>
              <a:off x="1275068" y="2830634"/>
              <a:ext cx="728076" cy="728076"/>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6"/>
          <p:cNvSpPr/>
          <p:nvPr/>
        </p:nvSpPr>
        <p:spPr>
          <a:xfrm>
            <a:off x="3357912" y="2497535"/>
            <a:ext cx="2411682"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6"/>
          <p:cNvSpPr/>
          <p:nvPr/>
        </p:nvSpPr>
        <p:spPr>
          <a:xfrm>
            <a:off x="5940525" y="2495698"/>
            <a:ext cx="2411682"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6"/>
          <p:cNvSpPr/>
          <p:nvPr/>
        </p:nvSpPr>
        <p:spPr>
          <a:xfrm>
            <a:off x="3343038" y="799754"/>
            <a:ext cx="2431800" cy="1918800"/>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680" name="Google Shape;680;p6"/>
          <p:cNvSpPr/>
          <p:nvPr/>
        </p:nvSpPr>
        <p:spPr>
          <a:xfrm>
            <a:off x="5931025" y="797704"/>
            <a:ext cx="2431800" cy="1918800"/>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681" name="Google Shape;681;p6"/>
          <p:cNvSpPr/>
          <p:nvPr/>
        </p:nvSpPr>
        <p:spPr>
          <a:xfrm>
            <a:off x="765675" y="2502173"/>
            <a:ext cx="2411682"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6"/>
          <p:cNvSpPr/>
          <p:nvPr/>
        </p:nvSpPr>
        <p:spPr>
          <a:xfrm>
            <a:off x="755075" y="787504"/>
            <a:ext cx="2431800" cy="1918800"/>
          </a:xfrm>
          <a:prstGeom prst="rect">
            <a:avLst/>
          </a:prstGeom>
          <a:solidFill>
            <a:srgbClr val="C3F0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C4F0FE"/>
              </a:highlight>
              <a:latin typeface="Raleway"/>
              <a:ea typeface="Raleway"/>
              <a:cs typeface="Raleway"/>
              <a:sym typeface="Raleway"/>
            </a:endParaRPr>
          </a:p>
        </p:txBody>
      </p:sp>
      <p:sp>
        <p:nvSpPr>
          <p:cNvPr id="683" name="Google Shape;683;p6"/>
          <p:cNvSpPr/>
          <p:nvPr/>
        </p:nvSpPr>
        <p:spPr>
          <a:xfrm>
            <a:off x="736388" y="3468684"/>
            <a:ext cx="3646463"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6"/>
          <p:cNvSpPr/>
          <p:nvPr/>
        </p:nvSpPr>
        <p:spPr>
          <a:xfrm>
            <a:off x="728773" y="3973569"/>
            <a:ext cx="3646463"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6"/>
          <p:cNvSpPr/>
          <p:nvPr/>
        </p:nvSpPr>
        <p:spPr>
          <a:xfrm>
            <a:off x="4698788" y="3291592"/>
            <a:ext cx="3646463"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6"/>
          <p:cNvSpPr/>
          <p:nvPr/>
        </p:nvSpPr>
        <p:spPr>
          <a:xfrm>
            <a:off x="4688813" y="4386821"/>
            <a:ext cx="3646463" cy="472989"/>
          </a:xfrm>
          <a:custGeom>
            <a:rect b="b" l="l" r="r" t="t"/>
            <a:pathLst>
              <a:path extrusionOk="0" h="2394881" w="7717382">
                <a:moveTo>
                  <a:pt x="0" y="0"/>
                </a:moveTo>
                <a:lnTo>
                  <a:pt x="7717383" y="0"/>
                </a:lnTo>
                <a:lnTo>
                  <a:pt x="7717383" y="2394881"/>
                </a:lnTo>
                <a:lnTo>
                  <a:pt x="0" y="2394881"/>
                </a:lnTo>
                <a:lnTo>
                  <a:pt x="0" y="0"/>
                </a:lnTo>
                <a:close/>
              </a:path>
            </a:pathLst>
          </a:custGeom>
          <a:blipFill rotWithShape="1">
            <a:blip r:embed="rId3">
              <a:alphaModFix amt="40000"/>
            </a:blip>
            <a:stretch>
              <a:fillRect b="0" l="0" r="0" t="-1548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6"/>
          <p:cNvSpPr/>
          <p:nvPr/>
        </p:nvSpPr>
        <p:spPr>
          <a:xfrm>
            <a:off x="4444269" y="2867004"/>
            <a:ext cx="3650009" cy="826630"/>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4AD3F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6"/>
          <p:cNvSpPr/>
          <p:nvPr/>
        </p:nvSpPr>
        <p:spPr>
          <a:xfrm>
            <a:off x="4435169" y="3765879"/>
            <a:ext cx="3650009" cy="826630"/>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6"/>
          <p:cNvSpPr/>
          <p:nvPr/>
        </p:nvSpPr>
        <p:spPr>
          <a:xfrm>
            <a:off x="734623" y="2869645"/>
            <a:ext cx="3650009" cy="826630"/>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04AFE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6"/>
          <p:cNvSpPr txBox="1"/>
          <p:nvPr/>
        </p:nvSpPr>
        <p:spPr>
          <a:xfrm>
            <a:off x="867032" y="2945852"/>
            <a:ext cx="33852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 C’est très puissant, pour libérer le potentiel de l'entreprise et concilier, plaisir, collaboration et performance. map &amp; match  c’est mieux se connaître, mieux connaître les autres pour réussir ensemble »</a:t>
            </a:r>
            <a:endParaRPr b="1" i="1" sz="9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Maxime Didier, CEO Comdata Monde</a:t>
            </a:r>
            <a:endParaRPr b="1" i="1" sz="900" u="none" cap="none" strike="noStrike">
              <a:solidFill>
                <a:schemeClr val="lt1"/>
              </a:solidFill>
              <a:latin typeface="Raleway"/>
              <a:ea typeface="Raleway"/>
              <a:cs typeface="Raleway"/>
              <a:sym typeface="Raleway"/>
            </a:endParaRPr>
          </a:p>
        </p:txBody>
      </p:sp>
      <p:sp>
        <p:nvSpPr>
          <p:cNvPr id="691" name="Google Shape;691;p6"/>
          <p:cNvSpPr txBox="1"/>
          <p:nvPr/>
        </p:nvSpPr>
        <p:spPr>
          <a:xfrm>
            <a:off x="4513495" y="2956818"/>
            <a:ext cx="3449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 C’est un outil positif, rationnel et très original. La plateforme est une porte ouverte sur un monde que les autres outils n’offrent absolument pas. Depuis, je n’ai jamais cessé de l’utiliser ! »</a:t>
            </a:r>
            <a:endParaRPr b="1" i="1" sz="9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Nicolas d'Hueppe, CEO Alchimie</a:t>
            </a:r>
            <a:endParaRPr b="1" i="1" sz="900" u="none" cap="none" strike="noStrike">
              <a:solidFill>
                <a:schemeClr val="lt1"/>
              </a:solidFill>
              <a:latin typeface="Raleway"/>
              <a:ea typeface="Raleway"/>
              <a:cs typeface="Raleway"/>
              <a:sym typeface="Raleway"/>
            </a:endParaRPr>
          </a:p>
        </p:txBody>
      </p:sp>
      <p:sp>
        <p:nvSpPr>
          <p:cNvPr id="692" name="Google Shape;692;p6"/>
          <p:cNvSpPr/>
          <p:nvPr/>
        </p:nvSpPr>
        <p:spPr>
          <a:xfrm>
            <a:off x="728773" y="3792457"/>
            <a:ext cx="3650009" cy="800052"/>
          </a:xfrm>
          <a:custGeom>
            <a:rect b="b" l="l" r="r" t="t"/>
            <a:pathLst>
              <a:path extrusionOk="0" h="2524060" w="7487197">
                <a:moveTo>
                  <a:pt x="7362737" y="2524060"/>
                </a:moveTo>
                <a:lnTo>
                  <a:pt x="124460" y="2524060"/>
                </a:lnTo>
                <a:cubicBezTo>
                  <a:pt x="55880" y="2524060"/>
                  <a:pt x="0" y="2468179"/>
                  <a:pt x="0" y="2399599"/>
                </a:cubicBezTo>
                <a:lnTo>
                  <a:pt x="0" y="124460"/>
                </a:lnTo>
                <a:cubicBezTo>
                  <a:pt x="0" y="55880"/>
                  <a:pt x="55880" y="0"/>
                  <a:pt x="124460" y="0"/>
                </a:cubicBezTo>
                <a:lnTo>
                  <a:pt x="7362737" y="0"/>
                </a:lnTo>
                <a:cubicBezTo>
                  <a:pt x="7431317" y="0"/>
                  <a:pt x="7487197" y="55880"/>
                  <a:pt x="7487197" y="124460"/>
                </a:cubicBezTo>
                <a:lnTo>
                  <a:pt x="7487197" y="2399599"/>
                </a:lnTo>
                <a:cubicBezTo>
                  <a:pt x="7487197" y="2468180"/>
                  <a:pt x="7431317" y="2524060"/>
                  <a:pt x="7362737" y="2524060"/>
                </a:cubicBezTo>
                <a:close/>
              </a:path>
            </a:pathLst>
          </a:custGeom>
          <a:solidFill>
            <a:srgbClr val="4AD3F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6"/>
          <p:cNvSpPr txBox="1"/>
          <p:nvPr/>
        </p:nvSpPr>
        <p:spPr>
          <a:xfrm>
            <a:off x="829074" y="3921172"/>
            <a:ext cx="3449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 map &amp; match a permis d’accélérer notre transformation en mettant en avant la contribution ‘naturelle’ de chacun, au-delà de ses compétences techniques et fonctionnelles. »</a:t>
            </a:r>
            <a:endParaRPr b="1" i="1" sz="9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Alexandre Lechenne, CEO Globaz</a:t>
            </a:r>
            <a:endParaRPr b="1" i="1" sz="900" u="none" cap="none" strike="noStrike">
              <a:solidFill>
                <a:schemeClr val="lt1"/>
              </a:solidFill>
              <a:latin typeface="Raleway"/>
              <a:ea typeface="Raleway"/>
              <a:cs typeface="Raleway"/>
              <a:sym typeface="Raleway"/>
            </a:endParaRPr>
          </a:p>
        </p:txBody>
      </p:sp>
      <p:sp>
        <p:nvSpPr>
          <p:cNvPr id="694" name="Google Shape;694;p6"/>
          <p:cNvSpPr txBox="1"/>
          <p:nvPr/>
        </p:nvSpPr>
        <p:spPr>
          <a:xfrm>
            <a:off x="4503702" y="3842085"/>
            <a:ext cx="34494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 Un excellent workshop collectif mettant à profit l’approche map &amp; match en travaillant sur nos préférences professionnelles, en concevant des profils individuels et des profils d’équipe. Je recommande! »</a:t>
            </a:r>
            <a:endParaRPr b="1" i="1" sz="9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chemeClr val="lt1"/>
                </a:solidFill>
                <a:latin typeface="Raleway"/>
                <a:ea typeface="Raleway"/>
                <a:cs typeface="Raleway"/>
                <a:sym typeface="Raleway"/>
              </a:rPr>
              <a:t>Béatrice Le Terrec, DRH BNP Lease</a:t>
            </a:r>
            <a:endParaRPr b="1" i="1" sz="900" u="none" cap="none" strike="noStrike">
              <a:solidFill>
                <a:schemeClr val="lt1"/>
              </a:solidFill>
              <a:latin typeface="Raleway"/>
              <a:ea typeface="Raleway"/>
              <a:cs typeface="Raleway"/>
              <a:sym typeface="Raleway"/>
            </a:endParaRPr>
          </a:p>
        </p:txBody>
      </p:sp>
      <p:sp>
        <p:nvSpPr>
          <p:cNvPr id="695" name="Google Shape;695;p6"/>
          <p:cNvSpPr/>
          <p:nvPr/>
        </p:nvSpPr>
        <p:spPr>
          <a:xfrm>
            <a:off x="44090" y="3797822"/>
            <a:ext cx="655800" cy="655800"/>
          </a:xfrm>
          <a:prstGeom prst="ellipse">
            <a:avLst/>
          </a:prstGeom>
          <a:solidFill>
            <a:srgbClr val="04AFE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696" name="Google Shape;696;p6"/>
          <p:cNvSpPr/>
          <p:nvPr/>
        </p:nvSpPr>
        <p:spPr>
          <a:xfrm flipH="1" rot="3615307">
            <a:off x="584985" y="3831325"/>
            <a:ext cx="255977" cy="221676"/>
          </a:xfrm>
          <a:custGeom>
            <a:rect b="b" l="l" r="r" t="t"/>
            <a:pathLst>
              <a:path extrusionOk="0" h="5499100" w="6350000">
                <a:moveTo>
                  <a:pt x="0" y="5499100"/>
                </a:moveTo>
                <a:lnTo>
                  <a:pt x="3175000" y="0"/>
                </a:lnTo>
                <a:lnTo>
                  <a:pt x="6350000" y="5499100"/>
                </a:lnTo>
                <a:lnTo>
                  <a:pt x="0" y="5499100"/>
                </a:lnTo>
                <a:close/>
              </a:path>
            </a:pathLst>
          </a:custGeom>
          <a:solidFill>
            <a:srgbClr val="04AF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7" name="Google Shape;697;p6"/>
          <p:cNvGrpSpPr/>
          <p:nvPr/>
        </p:nvGrpSpPr>
        <p:grpSpPr>
          <a:xfrm>
            <a:off x="7913278" y="3031320"/>
            <a:ext cx="843996" cy="697787"/>
            <a:chOff x="8208959" y="3018096"/>
            <a:chExt cx="843996" cy="697787"/>
          </a:xfrm>
        </p:grpSpPr>
        <p:grpSp>
          <p:nvGrpSpPr>
            <p:cNvPr id="698" name="Google Shape;698;p6"/>
            <p:cNvGrpSpPr/>
            <p:nvPr/>
          </p:nvGrpSpPr>
          <p:grpSpPr>
            <a:xfrm>
              <a:off x="8397155" y="3060083"/>
              <a:ext cx="655800" cy="655800"/>
              <a:chOff x="8182680" y="2008760"/>
              <a:chExt cx="655800" cy="655800"/>
            </a:xfrm>
          </p:grpSpPr>
          <p:sp>
            <p:nvSpPr>
              <p:cNvPr id="699" name="Google Shape;699;p6"/>
              <p:cNvSpPr/>
              <p:nvPr/>
            </p:nvSpPr>
            <p:spPr>
              <a:xfrm>
                <a:off x="8182680" y="2008760"/>
                <a:ext cx="655800" cy="655800"/>
              </a:xfrm>
              <a:prstGeom prst="ellipse">
                <a:avLst/>
              </a:prstGeom>
              <a:solidFill>
                <a:srgbClr val="06AFE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700" name="Google Shape;700;p6"/>
              <p:cNvPicPr preferRelativeResize="0"/>
              <p:nvPr/>
            </p:nvPicPr>
            <p:blipFill rotWithShape="1">
              <a:blip r:embed="rId4">
                <a:alphaModFix/>
              </a:blip>
              <a:srcRect b="0" l="0" r="0" t="0"/>
              <a:stretch/>
            </p:blipFill>
            <p:spPr>
              <a:xfrm>
                <a:off x="8246723" y="2063655"/>
                <a:ext cx="527700" cy="546000"/>
              </a:xfrm>
              <a:prstGeom prst="ellipse">
                <a:avLst/>
              </a:prstGeom>
              <a:noFill/>
              <a:ln>
                <a:noFill/>
              </a:ln>
            </p:spPr>
          </p:pic>
        </p:grpSp>
        <p:sp>
          <p:nvSpPr>
            <p:cNvPr id="701" name="Google Shape;701;p6"/>
            <p:cNvSpPr/>
            <p:nvPr/>
          </p:nvSpPr>
          <p:spPr>
            <a:xfrm rot="-3615307">
              <a:off x="8240705" y="3073374"/>
              <a:ext cx="255977" cy="221676"/>
            </a:xfrm>
            <a:custGeom>
              <a:rect b="b" l="l" r="r" t="t"/>
              <a:pathLst>
                <a:path extrusionOk="0" h="5499100" w="6350000">
                  <a:moveTo>
                    <a:pt x="0" y="5499100"/>
                  </a:moveTo>
                  <a:lnTo>
                    <a:pt x="3175000" y="0"/>
                  </a:lnTo>
                  <a:lnTo>
                    <a:pt x="6350000" y="5499100"/>
                  </a:lnTo>
                  <a:lnTo>
                    <a:pt x="0" y="5499100"/>
                  </a:lnTo>
                  <a:close/>
                </a:path>
              </a:pathLst>
            </a:custGeom>
            <a:solidFill>
              <a:srgbClr val="06AF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2" name="Google Shape;702;p6"/>
          <p:cNvSpPr txBox="1"/>
          <p:nvPr/>
        </p:nvSpPr>
        <p:spPr>
          <a:xfrm>
            <a:off x="211000" y="180425"/>
            <a:ext cx="8267700" cy="830100"/>
          </a:xfrm>
          <a:prstGeom prst="rect">
            <a:avLst/>
          </a:prstGeom>
          <a:noFill/>
          <a:ln>
            <a:noFill/>
          </a:ln>
        </p:spPr>
        <p:txBody>
          <a:bodyPr anchorCtr="0" anchor="ctr" bIns="34275" lIns="68575" spcFirstLastPara="1" rIns="68575" wrap="square" tIns="34275">
            <a:noAutofit/>
          </a:bodyPr>
          <a:lstStyle/>
          <a:p>
            <a:pPr indent="0" lvl="0" marL="0" marR="0" rtl="0" algn="l">
              <a:lnSpc>
                <a:spcPct val="80000"/>
              </a:lnSpc>
              <a:spcBef>
                <a:spcPts val="0"/>
              </a:spcBef>
              <a:spcAft>
                <a:spcPts val="0"/>
              </a:spcAft>
              <a:buClr>
                <a:srgbClr val="000000"/>
              </a:buClr>
              <a:buSzPts val="2200"/>
              <a:buFont typeface="Arial"/>
              <a:buNone/>
            </a:pPr>
            <a:r>
              <a:rPr b="1" i="0" lang="fr" sz="2200" u="none" cap="none" strike="noStrike">
                <a:solidFill>
                  <a:srgbClr val="03045E"/>
                </a:solidFill>
                <a:latin typeface="Raleway ExtraBold"/>
                <a:ea typeface="Raleway ExtraBold"/>
                <a:cs typeface="Raleway ExtraBold"/>
                <a:sym typeface="Raleway ExtraBold"/>
              </a:rPr>
              <a:t>Des </a:t>
            </a:r>
            <a:r>
              <a:rPr b="1" i="0" lang="fr" sz="2200" u="none" cap="none" strike="noStrike">
                <a:solidFill>
                  <a:srgbClr val="00B0F0"/>
                </a:solidFill>
                <a:latin typeface="Raleway ExtraBold"/>
                <a:ea typeface="Raleway ExtraBold"/>
                <a:cs typeface="Raleway ExtraBold"/>
                <a:sym typeface="Raleway ExtraBold"/>
              </a:rPr>
              <a:t>résultats mesurés </a:t>
            </a:r>
            <a:r>
              <a:rPr b="1" i="0" lang="fr" sz="2200" u="none" cap="none" strike="noStrike">
                <a:solidFill>
                  <a:srgbClr val="03045E"/>
                </a:solidFill>
                <a:latin typeface="Raleway ExtraBold"/>
                <a:ea typeface="Raleway ExtraBold"/>
                <a:cs typeface="Raleway ExtraBold"/>
                <a:sym typeface="Raleway ExtraBold"/>
              </a:rPr>
              <a:t>et témoignés par nos clients</a:t>
            </a:r>
            <a:endParaRPr b="1" i="0" sz="2200" u="none" cap="none" strike="noStrike">
              <a:solidFill>
                <a:srgbClr val="03045E"/>
              </a:solidFill>
              <a:latin typeface="Raleway ExtraBold"/>
              <a:ea typeface="Raleway ExtraBold"/>
              <a:cs typeface="Raleway ExtraBold"/>
              <a:sym typeface="Raleway ExtraBold"/>
            </a:endParaRPr>
          </a:p>
          <a:p>
            <a:pPr indent="0" lvl="0" marL="0" marR="0" rtl="0" algn="l">
              <a:lnSpc>
                <a:spcPct val="80000"/>
              </a:lnSpc>
              <a:spcBef>
                <a:spcPts val="0"/>
              </a:spcBef>
              <a:spcAft>
                <a:spcPts val="0"/>
              </a:spcAft>
              <a:buClr>
                <a:srgbClr val="000000"/>
              </a:buClr>
              <a:buSzPts val="1000"/>
              <a:buFont typeface="Arial"/>
              <a:buNone/>
            </a:pPr>
            <a:r>
              <a:t/>
            </a:r>
            <a:endParaRPr b="1" i="0" sz="1000" u="none" cap="none" strike="noStrike">
              <a:solidFill>
                <a:srgbClr val="03045E"/>
              </a:solidFill>
              <a:latin typeface="Raleway ExtraBold"/>
              <a:ea typeface="Raleway ExtraBold"/>
              <a:cs typeface="Raleway ExtraBold"/>
              <a:sym typeface="Raleway ExtraBold"/>
            </a:endParaRPr>
          </a:p>
        </p:txBody>
      </p:sp>
      <p:grpSp>
        <p:nvGrpSpPr>
          <p:cNvPr id="703" name="Google Shape;703;p6"/>
          <p:cNvGrpSpPr/>
          <p:nvPr/>
        </p:nvGrpSpPr>
        <p:grpSpPr>
          <a:xfrm>
            <a:off x="1156031" y="1856579"/>
            <a:ext cx="1815544" cy="703200"/>
            <a:chOff x="1110781" y="2072225"/>
            <a:chExt cx="1815544" cy="703200"/>
          </a:xfrm>
        </p:grpSpPr>
        <p:pic>
          <p:nvPicPr>
            <p:cNvPr id="704" name="Google Shape;704;p6"/>
            <p:cNvPicPr preferRelativeResize="0"/>
            <p:nvPr/>
          </p:nvPicPr>
          <p:blipFill rotWithShape="1">
            <a:blip r:embed="rId5">
              <a:alphaModFix/>
            </a:blip>
            <a:srcRect b="0" l="0" r="0" t="0"/>
            <a:stretch/>
          </p:blipFill>
          <p:spPr>
            <a:xfrm>
              <a:off x="1110781" y="2160882"/>
              <a:ext cx="595148" cy="533263"/>
            </a:xfrm>
            <a:prstGeom prst="rect">
              <a:avLst/>
            </a:prstGeom>
            <a:noFill/>
            <a:ln>
              <a:noFill/>
            </a:ln>
          </p:spPr>
        </p:pic>
        <p:sp>
          <p:nvSpPr>
            <p:cNvPr id="705" name="Google Shape;705;p6"/>
            <p:cNvSpPr txBox="1"/>
            <p:nvPr/>
          </p:nvSpPr>
          <p:spPr>
            <a:xfrm>
              <a:off x="1705925" y="2072225"/>
              <a:ext cx="1220400" cy="703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3045E"/>
                  </a:solidFill>
                  <a:latin typeface="Raleway"/>
                  <a:ea typeface="Raleway"/>
                  <a:cs typeface="Raleway"/>
                  <a:sym typeface="Raleway"/>
                </a:rPr>
                <a:t>Mesuré par l’amélioration des ratios GPTW</a:t>
              </a:r>
              <a:endParaRPr b="0" i="0" sz="1000" u="none" cap="none" strike="noStrike">
                <a:solidFill>
                  <a:srgbClr val="03045E"/>
                </a:solidFill>
                <a:latin typeface="Raleway"/>
                <a:ea typeface="Raleway"/>
                <a:cs typeface="Raleway"/>
                <a:sym typeface="Raleway"/>
              </a:endParaRPr>
            </a:p>
          </p:txBody>
        </p:sp>
      </p:grpSp>
      <p:sp>
        <p:nvSpPr>
          <p:cNvPr id="706" name="Google Shape;706;p6"/>
          <p:cNvSpPr txBox="1"/>
          <p:nvPr/>
        </p:nvSpPr>
        <p:spPr>
          <a:xfrm>
            <a:off x="3414097" y="1773604"/>
            <a:ext cx="2284500" cy="77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1000" u="none" cap="none" strike="noStrike">
                <a:solidFill>
                  <a:srgbClr val="03045E"/>
                </a:solidFill>
                <a:latin typeface="Raleway"/>
                <a:ea typeface="Raleway"/>
                <a:cs typeface="Raleway"/>
                <a:sym typeface="Raleway"/>
              </a:rPr>
              <a:t>Mesuré par un client : </a:t>
            </a:r>
            <a:endParaRPr b="0" i="0" sz="1000" u="none" cap="none" strike="noStrike">
              <a:solidFill>
                <a:srgbClr val="03045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0" i="1" lang="fr" sz="1000" u="none" cap="none" strike="noStrike">
                <a:solidFill>
                  <a:srgbClr val="03045E"/>
                </a:solidFill>
                <a:latin typeface="Raleway"/>
                <a:ea typeface="Raleway"/>
                <a:cs typeface="Raleway"/>
                <a:sym typeface="Raleway"/>
              </a:rPr>
              <a:t>“map &amp; match accélère la découverte de l’équipe et lui permet de rentrer en mode run plus rapidement et plus efficacement”</a:t>
            </a:r>
            <a:endParaRPr b="0" i="1" sz="1000" u="none" cap="none" strike="noStrike">
              <a:solidFill>
                <a:srgbClr val="03045E"/>
              </a:solidFill>
              <a:latin typeface="Raleway"/>
              <a:ea typeface="Raleway"/>
              <a:cs typeface="Raleway"/>
              <a:sym typeface="Raleway"/>
            </a:endParaRPr>
          </a:p>
        </p:txBody>
      </p:sp>
      <p:sp>
        <p:nvSpPr>
          <p:cNvPr id="707" name="Google Shape;707;p6"/>
          <p:cNvSpPr txBox="1"/>
          <p:nvPr/>
        </p:nvSpPr>
        <p:spPr>
          <a:xfrm>
            <a:off x="5940525" y="1784664"/>
            <a:ext cx="2421300" cy="907200"/>
          </a:xfrm>
          <a:prstGeom prst="rect">
            <a:avLst/>
          </a:prstGeom>
          <a:noFill/>
          <a:ln>
            <a:noFill/>
          </a:ln>
        </p:spPr>
        <p:txBody>
          <a:bodyPr anchorCtr="0" anchor="t" bIns="91425" lIns="91425" spcFirstLastPara="1" rIns="91425" wrap="square" tIns="91425">
            <a:noAutofit/>
          </a:bodyPr>
          <a:lstStyle/>
          <a:p>
            <a:pPr indent="-128099" lvl="0" marL="179999" marR="0" rtl="0" algn="l">
              <a:lnSpc>
                <a:spcPct val="100000"/>
              </a:lnSpc>
              <a:spcBef>
                <a:spcPts val="0"/>
              </a:spcBef>
              <a:spcAft>
                <a:spcPts val="0"/>
              </a:spcAft>
              <a:buClr>
                <a:srgbClr val="03045E"/>
              </a:buClr>
              <a:buSzPts val="600"/>
              <a:buFont typeface="Raleway"/>
              <a:buChar char="●"/>
            </a:pPr>
            <a:r>
              <a:rPr b="1" i="0" lang="fr" sz="1000" u="none" cap="none" strike="noStrike">
                <a:solidFill>
                  <a:srgbClr val="03045E"/>
                </a:solidFill>
                <a:latin typeface="Raleway"/>
                <a:ea typeface="Raleway"/>
                <a:cs typeface="Raleway"/>
                <a:sym typeface="Raleway"/>
              </a:rPr>
              <a:t>Réduction du turnover par 3</a:t>
            </a:r>
            <a:r>
              <a:rPr b="0" i="0" lang="fr" sz="1000" u="none" cap="none" strike="noStrike">
                <a:solidFill>
                  <a:srgbClr val="03045E"/>
                </a:solidFill>
                <a:latin typeface="Raleway"/>
                <a:ea typeface="Raleway"/>
                <a:cs typeface="Raleway"/>
                <a:sym typeface="Raleway"/>
              </a:rPr>
              <a:t>;</a:t>
            </a:r>
            <a:endParaRPr b="0" i="0" sz="1000" u="none" cap="none" strike="noStrike">
              <a:solidFill>
                <a:srgbClr val="03045E"/>
              </a:solidFill>
              <a:latin typeface="Raleway"/>
              <a:ea typeface="Raleway"/>
              <a:cs typeface="Raleway"/>
              <a:sym typeface="Raleway"/>
            </a:endParaRPr>
          </a:p>
          <a:p>
            <a:pPr indent="-128099" lvl="0" marL="179999" marR="0" rtl="0" algn="l">
              <a:lnSpc>
                <a:spcPct val="100000"/>
              </a:lnSpc>
              <a:spcBef>
                <a:spcPts val="0"/>
              </a:spcBef>
              <a:spcAft>
                <a:spcPts val="0"/>
              </a:spcAft>
              <a:buClr>
                <a:srgbClr val="03045E"/>
              </a:buClr>
              <a:buSzPts val="600"/>
              <a:buFont typeface="Raleway"/>
              <a:buChar char="●"/>
            </a:pPr>
            <a:r>
              <a:rPr b="0" i="0" lang="fr" sz="1000" u="none" cap="none" strike="noStrike">
                <a:solidFill>
                  <a:srgbClr val="03045E"/>
                </a:solidFill>
                <a:latin typeface="Raleway"/>
                <a:ea typeface="Raleway"/>
                <a:cs typeface="Raleway"/>
                <a:sym typeface="Raleway"/>
              </a:rPr>
              <a:t>Améliorations constatées des résultats (CA/Productivité);</a:t>
            </a:r>
            <a:endParaRPr b="0" i="0" sz="1000" u="none" cap="none" strike="noStrike">
              <a:solidFill>
                <a:srgbClr val="03045E"/>
              </a:solidFill>
              <a:latin typeface="Raleway"/>
              <a:ea typeface="Raleway"/>
              <a:cs typeface="Raleway"/>
              <a:sym typeface="Raleway"/>
            </a:endParaRPr>
          </a:p>
          <a:p>
            <a:pPr indent="-128099" lvl="0" marL="179999" marR="0" rtl="0" algn="l">
              <a:lnSpc>
                <a:spcPct val="100000"/>
              </a:lnSpc>
              <a:spcBef>
                <a:spcPts val="0"/>
              </a:spcBef>
              <a:spcAft>
                <a:spcPts val="0"/>
              </a:spcAft>
              <a:buClr>
                <a:srgbClr val="03045E"/>
              </a:buClr>
              <a:buSzPts val="600"/>
              <a:buFont typeface="Raleway"/>
              <a:buChar char="●"/>
            </a:pPr>
            <a:r>
              <a:rPr b="1" i="0" lang="fr" sz="1000" u="none" cap="none" strike="noStrike">
                <a:solidFill>
                  <a:srgbClr val="03045E"/>
                </a:solidFill>
                <a:latin typeface="Raleway"/>
                <a:ea typeface="Raleway"/>
                <a:cs typeface="Raleway"/>
                <a:sym typeface="Raleway"/>
              </a:rPr>
              <a:t>75% de réduction d’erreur </a:t>
            </a:r>
            <a:r>
              <a:rPr b="0" i="0" lang="fr" sz="1000" u="none" cap="none" strike="noStrike">
                <a:solidFill>
                  <a:srgbClr val="03045E"/>
                </a:solidFill>
                <a:latin typeface="Raleway"/>
                <a:ea typeface="Raleway"/>
                <a:cs typeface="Raleway"/>
                <a:sym typeface="Raleway"/>
              </a:rPr>
              <a:t>lors du recrutement.</a:t>
            </a:r>
            <a:endParaRPr b="0" i="0" sz="1000" u="none" cap="none" strike="noStrike">
              <a:solidFill>
                <a:srgbClr val="03045E"/>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3045E"/>
              </a:solidFill>
              <a:latin typeface="Raleway"/>
              <a:ea typeface="Raleway"/>
              <a:cs typeface="Raleway"/>
              <a:sym typeface="Raleway"/>
            </a:endParaRPr>
          </a:p>
        </p:txBody>
      </p:sp>
      <p:sp>
        <p:nvSpPr>
          <p:cNvPr id="708" name="Google Shape;708;p6"/>
          <p:cNvSpPr txBox="1"/>
          <p:nvPr/>
        </p:nvSpPr>
        <p:spPr>
          <a:xfrm>
            <a:off x="981075" y="1415603"/>
            <a:ext cx="1990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1E2253"/>
                </a:solidFill>
                <a:latin typeface="Raleway ExtraBold"/>
                <a:ea typeface="Raleway ExtraBold"/>
                <a:cs typeface="Raleway ExtraBold"/>
                <a:sym typeface="Raleway ExtraBold"/>
              </a:rPr>
              <a:t>+30% d’engagement</a:t>
            </a:r>
            <a:endParaRPr b="0" i="0" sz="1200" u="none" cap="none" strike="noStrike">
              <a:solidFill>
                <a:srgbClr val="1E2253"/>
              </a:solidFill>
              <a:latin typeface="Raleway ExtraBold"/>
              <a:ea typeface="Raleway ExtraBold"/>
              <a:cs typeface="Raleway ExtraBold"/>
              <a:sym typeface="Raleway ExtraBold"/>
            </a:endParaRPr>
          </a:p>
        </p:txBody>
      </p:sp>
      <p:sp>
        <p:nvSpPr>
          <p:cNvPr id="709" name="Google Shape;709;p6"/>
          <p:cNvSpPr txBox="1"/>
          <p:nvPr/>
        </p:nvSpPr>
        <p:spPr>
          <a:xfrm>
            <a:off x="3458197" y="1323203"/>
            <a:ext cx="21963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1E2253"/>
                </a:solidFill>
                <a:latin typeface="Raleway ExtraBold"/>
                <a:ea typeface="Raleway ExtraBold"/>
                <a:cs typeface="Raleway ExtraBold"/>
                <a:sym typeface="Raleway ExtraBold"/>
              </a:rPr>
              <a:t>30% de gain de temps </a:t>
            </a:r>
            <a:endParaRPr b="0" i="0" sz="1200" u="none" cap="none" strike="noStrike">
              <a:solidFill>
                <a:srgbClr val="1E2253"/>
              </a:solidFill>
              <a:latin typeface="Raleway ExtraBold"/>
              <a:ea typeface="Raleway ExtraBold"/>
              <a:cs typeface="Raleway ExtraBold"/>
              <a:sym typeface="Raleway ExtraBold"/>
            </a:endParaRPr>
          </a:p>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1E2253"/>
                </a:solidFill>
                <a:latin typeface="Raleway ExtraBold"/>
                <a:ea typeface="Raleway ExtraBold"/>
                <a:cs typeface="Raleway ExtraBold"/>
                <a:sym typeface="Raleway ExtraBold"/>
              </a:rPr>
              <a:t>sur le run du projet</a:t>
            </a:r>
            <a:endParaRPr b="0" i="0" sz="1400" u="none" cap="none" strike="noStrike">
              <a:solidFill>
                <a:srgbClr val="000000"/>
              </a:solidFill>
              <a:latin typeface="Raleway ExtraBold"/>
              <a:ea typeface="Raleway ExtraBold"/>
              <a:cs typeface="Raleway ExtraBold"/>
              <a:sym typeface="Raleway ExtraBold"/>
            </a:endParaRPr>
          </a:p>
        </p:txBody>
      </p:sp>
      <p:sp>
        <p:nvSpPr>
          <p:cNvPr id="710" name="Google Shape;710;p6"/>
          <p:cNvSpPr txBox="1"/>
          <p:nvPr/>
        </p:nvSpPr>
        <p:spPr>
          <a:xfrm>
            <a:off x="6283422" y="1415603"/>
            <a:ext cx="1735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1E2253"/>
                </a:solidFill>
                <a:latin typeface="Raleway ExtraBold"/>
                <a:ea typeface="Raleway ExtraBold"/>
                <a:cs typeface="Raleway ExtraBold"/>
                <a:sym typeface="Raleway ExtraBold"/>
              </a:rPr>
              <a:t>Plus de performance</a:t>
            </a:r>
            <a:endParaRPr b="0" i="0" sz="1200" u="none" cap="none" strike="noStrike">
              <a:solidFill>
                <a:srgbClr val="1E2253"/>
              </a:solidFill>
              <a:latin typeface="Raleway ExtraBold"/>
              <a:ea typeface="Raleway ExtraBold"/>
              <a:cs typeface="Raleway ExtraBold"/>
              <a:sym typeface="Raleway ExtraBold"/>
            </a:endParaRPr>
          </a:p>
        </p:txBody>
      </p:sp>
      <p:pic>
        <p:nvPicPr>
          <p:cNvPr id="711" name="Google Shape;711;p6"/>
          <p:cNvPicPr preferRelativeResize="0"/>
          <p:nvPr/>
        </p:nvPicPr>
        <p:blipFill rotWithShape="1">
          <a:blip r:embed="rId6">
            <a:alphaModFix/>
          </a:blip>
          <a:srcRect b="64915" l="52924" r="11750" t="4273"/>
          <a:stretch/>
        </p:blipFill>
        <p:spPr>
          <a:xfrm>
            <a:off x="4277298" y="904027"/>
            <a:ext cx="558099" cy="486804"/>
          </a:xfrm>
          <a:prstGeom prst="rect">
            <a:avLst/>
          </a:prstGeom>
          <a:noFill/>
          <a:ln>
            <a:noFill/>
          </a:ln>
        </p:spPr>
      </p:pic>
      <p:pic>
        <p:nvPicPr>
          <p:cNvPr id="712" name="Google Shape;712;p6"/>
          <p:cNvPicPr preferRelativeResize="0"/>
          <p:nvPr/>
        </p:nvPicPr>
        <p:blipFill rotWithShape="1">
          <a:blip r:embed="rId6">
            <a:alphaModFix/>
          </a:blip>
          <a:srcRect b="64266" l="13245" r="51800" t="1691"/>
          <a:stretch/>
        </p:blipFill>
        <p:spPr>
          <a:xfrm>
            <a:off x="1659201" y="871779"/>
            <a:ext cx="634248" cy="617724"/>
          </a:xfrm>
          <a:prstGeom prst="rect">
            <a:avLst/>
          </a:prstGeom>
          <a:noFill/>
          <a:ln>
            <a:noFill/>
          </a:ln>
        </p:spPr>
      </p:pic>
      <p:pic>
        <p:nvPicPr>
          <p:cNvPr id="713" name="Google Shape;713;p6"/>
          <p:cNvPicPr preferRelativeResize="0"/>
          <p:nvPr/>
        </p:nvPicPr>
        <p:blipFill rotWithShape="1">
          <a:blip r:embed="rId6">
            <a:alphaModFix/>
          </a:blip>
          <a:srcRect b="27623" l="17555" r="47494" t="41888"/>
          <a:stretch/>
        </p:blipFill>
        <p:spPr>
          <a:xfrm>
            <a:off x="6834048" y="871779"/>
            <a:ext cx="634248" cy="553248"/>
          </a:xfrm>
          <a:prstGeom prst="rect">
            <a:avLst/>
          </a:prstGeom>
          <a:noFill/>
          <a:ln>
            <a:noFill/>
          </a:ln>
        </p:spPr>
      </p:pic>
      <p:sp>
        <p:nvSpPr>
          <p:cNvPr id="714" name="Google Shape;714;p6"/>
          <p:cNvSpPr/>
          <p:nvPr/>
        </p:nvSpPr>
        <p:spPr>
          <a:xfrm flipH="1" rot="3615307">
            <a:off x="587413" y="2995553"/>
            <a:ext cx="255977" cy="221676"/>
          </a:xfrm>
          <a:custGeom>
            <a:rect b="b" l="l" r="r" t="t"/>
            <a:pathLst>
              <a:path extrusionOk="0" h="5499100" w="6350000">
                <a:moveTo>
                  <a:pt x="0" y="5499100"/>
                </a:moveTo>
                <a:lnTo>
                  <a:pt x="3175000" y="0"/>
                </a:lnTo>
                <a:lnTo>
                  <a:pt x="6350000" y="5499100"/>
                </a:lnTo>
                <a:lnTo>
                  <a:pt x="0" y="5499100"/>
                </a:lnTo>
                <a:close/>
              </a:path>
            </a:pathLst>
          </a:custGeom>
          <a:solidFill>
            <a:srgbClr val="4AD3F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6"/>
          <p:cNvSpPr/>
          <p:nvPr/>
        </p:nvSpPr>
        <p:spPr>
          <a:xfrm>
            <a:off x="46503" y="2995752"/>
            <a:ext cx="655800" cy="655800"/>
          </a:xfrm>
          <a:prstGeom prst="ellipse">
            <a:avLst/>
          </a:prstGeom>
          <a:solidFill>
            <a:srgbClr val="4AD3F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716" name="Google Shape;716;p6"/>
          <p:cNvPicPr preferRelativeResize="0"/>
          <p:nvPr/>
        </p:nvPicPr>
        <p:blipFill rotWithShape="1">
          <a:blip r:embed="rId7">
            <a:alphaModFix/>
          </a:blip>
          <a:srcRect b="970" l="32160" r="15707" t="-970"/>
          <a:stretch/>
        </p:blipFill>
        <p:spPr>
          <a:xfrm>
            <a:off x="110538" y="3041033"/>
            <a:ext cx="527700" cy="546000"/>
          </a:xfrm>
          <a:prstGeom prst="ellipse">
            <a:avLst/>
          </a:prstGeom>
          <a:noFill/>
          <a:ln>
            <a:noFill/>
          </a:ln>
        </p:spPr>
      </p:pic>
      <p:sp>
        <p:nvSpPr>
          <p:cNvPr id="717" name="Google Shape;717;p6"/>
          <p:cNvSpPr/>
          <p:nvPr/>
        </p:nvSpPr>
        <p:spPr>
          <a:xfrm>
            <a:off x="107840" y="3852703"/>
            <a:ext cx="528300" cy="5460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800"/>
              <a:buFont typeface="Arial"/>
              <a:buNone/>
            </a:pPr>
            <a:r>
              <a:t/>
            </a:r>
            <a:endParaRPr b="0" i="0" sz="900" u="none" cap="none" strike="noStrike">
              <a:solidFill>
                <a:srgbClr val="03045E"/>
              </a:solidFill>
              <a:latin typeface="Calibri"/>
              <a:ea typeface="Calibri"/>
              <a:cs typeface="Calibri"/>
              <a:sym typeface="Calibri"/>
            </a:endParaRPr>
          </a:p>
        </p:txBody>
      </p:sp>
      <p:sp>
        <p:nvSpPr>
          <p:cNvPr id="718" name="Google Shape;718;p6"/>
          <p:cNvSpPr/>
          <p:nvPr/>
        </p:nvSpPr>
        <p:spPr>
          <a:xfrm>
            <a:off x="8146034" y="3860535"/>
            <a:ext cx="655800" cy="655800"/>
          </a:xfrm>
          <a:prstGeom prst="ellipse">
            <a:avLst/>
          </a:prstGeom>
          <a:solidFill>
            <a:srgbClr val="4AD3F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719" name="Google Shape;719;p6"/>
          <p:cNvPicPr preferRelativeResize="0"/>
          <p:nvPr/>
        </p:nvPicPr>
        <p:blipFill rotWithShape="1">
          <a:blip r:embed="rId9">
            <a:alphaModFix/>
          </a:blip>
          <a:srcRect b="11800" l="23152" r="27312" t="0"/>
          <a:stretch/>
        </p:blipFill>
        <p:spPr>
          <a:xfrm>
            <a:off x="8221009" y="3920872"/>
            <a:ext cx="527700" cy="554400"/>
          </a:xfrm>
          <a:prstGeom prst="ellipse">
            <a:avLst/>
          </a:prstGeom>
          <a:noFill/>
          <a:ln>
            <a:noFill/>
          </a:ln>
        </p:spPr>
      </p:pic>
      <p:sp>
        <p:nvSpPr>
          <p:cNvPr id="720" name="Google Shape;720;p6"/>
          <p:cNvSpPr/>
          <p:nvPr/>
        </p:nvSpPr>
        <p:spPr>
          <a:xfrm flipH="1" rot="-3898986">
            <a:off x="7980997" y="3968327"/>
            <a:ext cx="262778" cy="227566"/>
          </a:xfrm>
          <a:custGeom>
            <a:rect b="b" l="l" r="r" t="t"/>
            <a:pathLst>
              <a:path extrusionOk="0" h="5499100" w="6350000">
                <a:moveTo>
                  <a:pt x="0" y="5499100"/>
                </a:moveTo>
                <a:lnTo>
                  <a:pt x="3175000" y="0"/>
                </a:lnTo>
                <a:lnTo>
                  <a:pt x="6350000" y="5499100"/>
                </a:lnTo>
                <a:lnTo>
                  <a:pt x="0" y="5499100"/>
                </a:lnTo>
                <a:close/>
              </a:path>
            </a:pathLst>
          </a:custGeom>
          <a:solidFill>
            <a:srgbClr val="4AD3F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6"/>
          <p:cNvSpPr/>
          <p:nvPr/>
        </p:nvSpPr>
        <p:spPr>
          <a:xfrm>
            <a:off x="7555115" y="998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6"/>
          <p:cNvSpPr/>
          <p:nvPr/>
        </p:nvSpPr>
        <p:spPr>
          <a:xfrm>
            <a:off x="7966812" y="209550"/>
            <a:ext cx="1043838" cy="207615"/>
          </a:xfrm>
          <a:custGeom>
            <a:rect b="b" l="l" r="r" t="t"/>
            <a:pathLst>
              <a:path extrusionOk="0" h="415229" w="2087677">
                <a:moveTo>
                  <a:pt x="0" y="0"/>
                </a:moveTo>
                <a:lnTo>
                  <a:pt x="2087677" y="0"/>
                </a:lnTo>
                <a:lnTo>
                  <a:pt x="2087677" y="415229"/>
                </a:lnTo>
                <a:lnTo>
                  <a:pt x="0" y="41522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9"/>
          <p:cNvSpPr/>
          <p:nvPr/>
        </p:nvSpPr>
        <p:spPr>
          <a:xfrm>
            <a:off x="1239663" y="3907740"/>
            <a:ext cx="19134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900" u="none" cap="none" strike="noStrike">
                <a:solidFill>
                  <a:srgbClr val="18285B"/>
                </a:solidFill>
                <a:latin typeface="Raleway"/>
                <a:ea typeface="Raleway"/>
                <a:cs typeface="Raleway"/>
                <a:sym typeface="Raleway"/>
              </a:rPr>
              <a:t>Learnex HP </a:t>
            </a:r>
            <a:r>
              <a:rPr b="0" i="0" lang="fr" sz="900" u="none" cap="none" strike="noStrike">
                <a:solidFill>
                  <a:srgbClr val="18285B"/>
                </a:solidFill>
                <a:latin typeface="Raleway"/>
                <a:ea typeface="Raleway"/>
                <a:cs typeface="Raleway"/>
                <a:sym typeface="Raleway"/>
              </a:rPr>
              <a:t>(partenariat IHEGC)</a:t>
            </a:r>
            <a:endParaRPr b="0" i="0" sz="9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900" u="none" cap="none" strike="noStrike">
                <a:solidFill>
                  <a:srgbClr val="18285B"/>
                </a:solidFill>
                <a:latin typeface="Raleway"/>
                <a:ea typeface="Raleway"/>
                <a:cs typeface="Raleway"/>
                <a:sym typeface="Raleway"/>
              </a:rPr>
              <a:t>Recrutement </a:t>
            </a:r>
            <a:endParaRPr b="0" i="0" sz="900" u="none" cap="none" strike="noStrike">
              <a:solidFill>
                <a:srgbClr val="18285B"/>
              </a:solidFill>
              <a:latin typeface="Raleway"/>
              <a:ea typeface="Raleway"/>
              <a:cs typeface="Raleway"/>
              <a:sym typeface="Raleway"/>
            </a:endParaRPr>
          </a:p>
        </p:txBody>
      </p:sp>
      <p:sp>
        <p:nvSpPr>
          <p:cNvPr id="728" name="Google Shape;728;p9"/>
          <p:cNvSpPr/>
          <p:nvPr/>
        </p:nvSpPr>
        <p:spPr>
          <a:xfrm>
            <a:off x="1239663" y="582558"/>
            <a:ext cx="1913120" cy="392165"/>
          </a:xfrm>
          <a:prstGeom prst="flowChartOffpageConnector">
            <a:avLst/>
          </a:prstGeom>
          <a:solidFill>
            <a:srgbClr val="17AFE6"/>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300" u="none" cap="none" strike="noStrike">
                <a:solidFill>
                  <a:srgbClr val="FFFFFF"/>
                </a:solidFill>
                <a:latin typeface="Raleway Medium"/>
                <a:ea typeface="Raleway Medium"/>
                <a:cs typeface="Raleway Medium"/>
                <a:sym typeface="Raleway Medium"/>
              </a:rPr>
              <a:t>Le Projet</a:t>
            </a:r>
            <a:endParaRPr b="0" i="0" sz="1800" u="none" cap="none" strike="noStrike">
              <a:solidFill>
                <a:srgbClr val="000000"/>
              </a:solidFill>
              <a:latin typeface="Raleway Medium"/>
              <a:ea typeface="Raleway Medium"/>
              <a:cs typeface="Raleway Medium"/>
              <a:sym typeface="Raleway Medium"/>
            </a:endParaRPr>
          </a:p>
        </p:txBody>
      </p:sp>
      <p:sp>
        <p:nvSpPr>
          <p:cNvPr id="729" name="Google Shape;729;p9"/>
          <p:cNvSpPr/>
          <p:nvPr/>
        </p:nvSpPr>
        <p:spPr>
          <a:xfrm>
            <a:off x="3199577" y="582548"/>
            <a:ext cx="1537820" cy="407206"/>
          </a:xfrm>
          <a:prstGeom prst="flowChartOffpageConnector">
            <a:avLst/>
          </a:prstGeom>
          <a:solidFill>
            <a:srgbClr val="00B0F0"/>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300" u="none" cap="none" strike="noStrike">
                <a:solidFill>
                  <a:srgbClr val="FFFFFF"/>
                </a:solidFill>
                <a:latin typeface="Raleway Medium"/>
                <a:ea typeface="Raleway Medium"/>
                <a:cs typeface="Raleway Medium"/>
                <a:sym typeface="Raleway Medium"/>
              </a:rPr>
              <a:t>Durée </a:t>
            </a:r>
            <a:endParaRPr b="0" i="0" sz="1800" u="none" cap="none" strike="noStrike">
              <a:solidFill>
                <a:srgbClr val="000000"/>
              </a:solidFill>
              <a:latin typeface="Raleway Medium"/>
              <a:ea typeface="Raleway Medium"/>
              <a:cs typeface="Raleway Medium"/>
              <a:sym typeface="Raleway Medium"/>
            </a:endParaRPr>
          </a:p>
        </p:txBody>
      </p:sp>
      <p:sp>
        <p:nvSpPr>
          <p:cNvPr id="730" name="Google Shape;730;p9"/>
          <p:cNvSpPr/>
          <p:nvPr/>
        </p:nvSpPr>
        <p:spPr>
          <a:xfrm>
            <a:off x="4900636" y="591948"/>
            <a:ext cx="2196294" cy="389482"/>
          </a:xfrm>
          <a:prstGeom prst="flowChartOffpageConnector">
            <a:avLst/>
          </a:prstGeom>
          <a:solidFill>
            <a:srgbClr val="53C6EE"/>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300" u="none" cap="none" strike="noStrike">
                <a:solidFill>
                  <a:srgbClr val="FFFFFF"/>
                </a:solidFill>
                <a:latin typeface="Raleway Medium"/>
                <a:ea typeface="Raleway Medium"/>
                <a:cs typeface="Raleway Medium"/>
                <a:sym typeface="Raleway Medium"/>
              </a:rPr>
              <a:t>Détails</a:t>
            </a:r>
            <a:endParaRPr b="0" i="0" sz="1800" u="none" cap="none" strike="noStrike">
              <a:solidFill>
                <a:srgbClr val="000000"/>
              </a:solidFill>
              <a:latin typeface="Raleway Medium"/>
              <a:ea typeface="Raleway Medium"/>
              <a:cs typeface="Raleway Medium"/>
              <a:sym typeface="Raleway Medium"/>
            </a:endParaRPr>
          </a:p>
        </p:txBody>
      </p:sp>
      <p:sp>
        <p:nvSpPr>
          <p:cNvPr id="731" name="Google Shape;731;p9"/>
          <p:cNvSpPr/>
          <p:nvPr/>
        </p:nvSpPr>
        <p:spPr>
          <a:xfrm>
            <a:off x="3212257" y="3907743"/>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programme HP sur 15 mois (2022-2023). Outil interne de recrutement et mobilité</a:t>
            </a:r>
            <a:endParaRPr b="0" i="0" sz="800" u="none" cap="none" strike="noStrike">
              <a:solidFill>
                <a:srgbClr val="18285B"/>
              </a:solidFill>
              <a:latin typeface="Raleway"/>
              <a:ea typeface="Raleway"/>
              <a:cs typeface="Raleway"/>
              <a:sym typeface="Raleway"/>
            </a:endParaRPr>
          </a:p>
        </p:txBody>
      </p:sp>
      <p:sp>
        <p:nvSpPr>
          <p:cNvPr id="732" name="Google Shape;732;p9"/>
          <p:cNvSpPr/>
          <p:nvPr/>
        </p:nvSpPr>
        <p:spPr>
          <a:xfrm>
            <a:off x="4907884" y="3907743"/>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12 collab Licence </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800" u="none" cap="none" strike="noStrike">
                <a:solidFill>
                  <a:srgbClr val="18285B"/>
                </a:solidFill>
                <a:latin typeface="Raleway"/>
                <a:ea typeface="Raleway"/>
                <a:cs typeface="Raleway"/>
                <a:sym typeface="Raleway"/>
              </a:rPr>
              <a:t>certification 4 référents, séminaire fonction finance</a:t>
            </a:r>
            <a:endParaRPr b="0" i="0" sz="800" u="none" cap="none" strike="noStrike">
              <a:solidFill>
                <a:srgbClr val="18285B"/>
              </a:solidFill>
              <a:latin typeface="Raleway"/>
              <a:ea typeface="Raleway"/>
              <a:cs typeface="Raleway"/>
              <a:sym typeface="Raleway"/>
            </a:endParaRPr>
          </a:p>
        </p:txBody>
      </p:sp>
      <p:sp>
        <p:nvSpPr>
          <p:cNvPr id="733" name="Google Shape;733;p9"/>
          <p:cNvSpPr/>
          <p:nvPr/>
        </p:nvSpPr>
        <p:spPr>
          <a:xfrm>
            <a:off x="1239663" y="1585094"/>
            <a:ext cx="19134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 </a:t>
            </a:r>
            <a:r>
              <a:rPr b="1" i="0" lang="fr" sz="800" u="none" cap="none" strike="noStrike">
                <a:solidFill>
                  <a:srgbClr val="18285B"/>
                </a:solidFill>
                <a:latin typeface="Raleway"/>
                <a:ea typeface="Raleway"/>
                <a:cs typeface="Raleway"/>
                <a:sym typeface="Raleway"/>
              </a:rPr>
              <a:t>Transfo Managériale</a:t>
            </a:r>
            <a:r>
              <a:rPr b="0" i="0" lang="fr" sz="800" u="none" cap="none" strike="noStrike">
                <a:solidFill>
                  <a:srgbClr val="18285B"/>
                </a:solidFill>
                <a:latin typeface="Raleway"/>
                <a:ea typeface="Raleway"/>
                <a:cs typeface="Raleway"/>
                <a:sym typeface="Raleway"/>
              </a:rPr>
              <a:t>. Booster la performance collective.</a:t>
            </a:r>
            <a:endParaRPr b="0"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 Enrichir le process RH de </a:t>
            </a:r>
            <a:r>
              <a:rPr b="1" i="0" lang="fr" sz="800" u="none" cap="none" strike="noStrike">
                <a:solidFill>
                  <a:srgbClr val="18285B"/>
                </a:solidFill>
                <a:latin typeface="Raleway"/>
                <a:ea typeface="Raleway"/>
                <a:cs typeface="Raleway"/>
                <a:sym typeface="Raleway"/>
              </a:rPr>
              <a:t>recrutement</a:t>
            </a:r>
            <a:r>
              <a:rPr b="0" i="0" lang="fr" sz="800" u="none" cap="none" strike="noStrike">
                <a:solidFill>
                  <a:srgbClr val="18285B"/>
                </a:solidFill>
                <a:latin typeface="Raleway"/>
                <a:ea typeface="Raleway"/>
                <a:cs typeface="Raleway"/>
                <a:sym typeface="Raleway"/>
              </a:rPr>
              <a:t> et </a:t>
            </a:r>
            <a:r>
              <a:rPr b="1" i="0" lang="fr" sz="800" u="none" cap="none" strike="noStrike">
                <a:solidFill>
                  <a:srgbClr val="18285B"/>
                </a:solidFill>
                <a:latin typeface="Raleway"/>
                <a:ea typeface="Raleway"/>
                <a:cs typeface="Raleway"/>
                <a:sym typeface="Raleway"/>
              </a:rPr>
              <a:t>mobilité</a:t>
            </a:r>
            <a:endParaRPr b="1" i="0" sz="800" u="none" cap="none" strike="noStrike">
              <a:solidFill>
                <a:srgbClr val="18285B"/>
              </a:solidFill>
              <a:latin typeface="Raleway"/>
              <a:ea typeface="Raleway"/>
              <a:cs typeface="Raleway"/>
              <a:sym typeface="Raleway"/>
            </a:endParaRPr>
          </a:p>
        </p:txBody>
      </p:sp>
      <p:sp>
        <p:nvSpPr>
          <p:cNvPr id="734" name="Google Shape;734;p9"/>
          <p:cNvSpPr/>
          <p:nvPr/>
        </p:nvSpPr>
        <p:spPr>
          <a:xfrm>
            <a:off x="3212257" y="1585087"/>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programme sur trois ans (2017-2020)</a:t>
            </a:r>
            <a:endParaRPr b="0" i="0" sz="800" u="none" cap="none" strike="noStrike">
              <a:solidFill>
                <a:srgbClr val="18285B"/>
              </a:solidFill>
              <a:latin typeface="Raleway"/>
              <a:ea typeface="Raleway"/>
              <a:cs typeface="Raleway"/>
              <a:sym typeface="Raleway"/>
            </a:endParaRPr>
          </a:p>
        </p:txBody>
      </p:sp>
      <p:sp>
        <p:nvSpPr>
          <p:cNvPr id="735" name="Google Shape;735;p9"/>
          <p:cNvSpPr/>
          <p:nvPr/>
        </p:nvSpPr>
        <p:spPr>
          <a:xfrm>
            <a:off x="4907884" y="1585087"/>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35 équipes 400 personnes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formation de 15 HRBP</a:t>
            </a:r>
            <a:endParaRPr b="0"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abonnement plateforme </a:t>
            </a:r>
            <a:endParaRPr b="0" i="0" sz="800" u="none" cap="none" strike="noStrike">
              <a:solidFill>
                <a:srgbClr val="18285B"/>
              </a:solidFill>
              <a:latin typeface="Raleway"/>
              <a:ea typeface="Raleway"/>
              <a:cs typeface="Raleway"/>
              <a:sym typeface="Raleway"/>
            </a:endParaRPr>
          </a:p>
        </p:txBody>
      </p:sp>
      <p:sp>
        <p:nvSpPr>
          <p:cNvPr id="736" name="Google Shape;736;p9"/>
          <p:cNvSpPr/>
          <p:nvPr/>
        </p:nvSpPr>
        <p:spPr>
          <a:xfrm>
            <a:off x="1239663" y="2152306"/>
            <a:ext cx="1913400" cy="5196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900" u="none" cap="none" strike="noStrike">
                <a:solidFill>
                  <a:srgbClr val="18285B"/>
                </a:solidFill>
                <a:latin typeface="Raleway"/>
                <a:ea typeface="Raleway"/>
                <a:cs typeface="Raleway"/>
                <a:sym typeface="Raleway"/>
              </a:rPr>
              <a:t>Accélération de la mise en oeuvre du plan stratégique </a:t>
            </a:r>
            <a:r>
              <a:rPr b="0" i="0" lang="fr" sz="900" u="none" cap="none" strike="noStrike">
                <a:solidFill>
                  <a:srgbClr val="18285B"/>
                </a:solidFill>
                <a:latin typeface="Raleway"/>
                <a:ea typeface="Raleway"/>
                <a:cs typeface="Raleway"/>
                <a:sym typeface="Raleway"/>
              </a:rPr>
              <a:t>dans un contexte de LBO </a:t>
            </a:r>
            <a:endParaRPr b="0" i="0" sz="900" u="none" cap="none" strike="noStrike">
              <a:solidFill>
                <a:srgbClr val="18285B"/>
              </a:solidFill>
              <a:latin typeface="Raleway"/>
              <a:ea typeface="Raleway"/>
              <a:cs typeface="Raleway"/>
              <a:sym typeface="Raleway"/>
            </a:endParaRPr>
          </a:p>
        </p:txBody>
      </p:sp>
      <p:sp>
        <p:nvSpPr>
          <p:cNvPr id="737" name="Google Shape;737;p9"/>
          <p:cNvSpPr/>
          <p:nvPr/>
        </p:nvSpPr>
        <p:spPr>
          <a:xfrm>
            <a:off x="3212257" y="2152303"/>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programme sur quatre ans (2018-2021)</a:t>
            </a:r>
            <a:endParaRPr b="0" i="0" sz="800" u="none" cap="none" strike="noStrike">
              <a:solidFill>
                <a:srgbClr val="18285B"/>
              </a:solidFill>
              <a:latin typeface="Raleway"/>
              <a:ea typeface="Raleway"/>
              <a:cs typeface="Raleway"/>
              <a:sym typeface="Raleway"/>
            </a:endParaRPr>
          </a:p>
        </p:txBody>
      </p:sp>
      <p:sp>
        <p:nvSpPr>
          <p:cNvPr id="738" name="Google Shape;738;p9"/>
          <p:cNvSpPr/>
          <p:nvPr/>
        </p:nvSpPr>
        <p:spPr>
          <a:xfrm>
            <a:off x="4907884" y="2152303"/>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45 équipes 500 personnes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formation de 20 HRBP</a:t>
            </a:r>
            <a:endParaRPr b="0"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abonnement plateforme</a:t>
            </a:r>
            <a:endParaRPr b="0" i="0" sz="800" u="none" cap="none" strike="noStrike">
              <a:solidFill>
                <a:srgbClr val="18285B"/>
              </a:solidFill>
              <a:latin typeface="Raleway"/>
              <a:ea typeface="Raleway"/>
              <a:cs typeface="Raleway"/>
              <a:sym typeface="Raleway"/>
            </a:endParaRPr>
          </a:p>
        </p:txBody>
      </p:sp>
      <p:sp>
        <p:nvSpPr>
          <p:cNvPr id="739" name="Google Shape;739;p9"/>
          <p:cNvSpPr/>
          <p:nvPr/>
        </p:nvSpPr>
        <p:spPr>
          <a:xfrm>
            <a:off x="1239663" y="2755385"/>
            <a:ext cx="19134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900" u="none" cap="none" strike="noStrike">
                <a:solidFill>
                  <a:srgbClr val="18285B"/>
                </a:solidFill>
                <a:latin typeface="Raleway"/>
                <a:ea typeface="Raleway"/>
                <a:cs typeface="Raleway"/>
                <a:sym typeface="Raleway"/>
              </a:rPr>
              <a:t>Transformation de la fonction RH </a:t>
            </a:r>
            <a:r>
              <a:rPr b="0" i="0" lang="fr" sz="900" u="none" cap="none" strike="noStrike">
                <a:solidFill>
                  <a:srgbClr val="18285B"/>
                </a:solidFill>
                <a:latin typeface="Raleway"/>
                <a:ea typeface="Raleway"/>
                <a:cs typeface="Raleway"/>
                <a:sym typeface="Raleway"/>
              </a:rPr>
              <a:t>France en CSP</a:t>
            </a:r>
            <a:endParaRPr b="0" i="0" sz="900" u="none" cap="none" strike="noStrike">
              <a:solidFill>
                <a:srgbClr val="18285B"/>
              </a:solidFill>
              <a:latin typeface="Raleway"/>
              <a:ea typeface="Raleway"/>
              <a:cs typeface="Raleway"/>
              <a:sym typeface="Raleway"/>
            </a:endParaRPr>
          </a:p>
        </p:txBody>
      </p:sp>
      <p:sp>
        <p:nvSpPr>
          <p:cNvPr id="740" name="Google Shape;740;p9"/>
          <p:cNvSpPr/>
          <p:nvPr/>
        </p:nvSpPr>
        <p:spPr>
          <a:xfrm>
            <a:off x="-4525" y="3244347"/>
            <a:ext cx="1296900" cy="47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2F2F2"/>
              </a:buClr>
              <a:buSzPts val="900"/>
              <a:buFont typeface="Arial"/>
              <a:buNone/>
            </a:pPr>
            <a:r>
              <a:t/>
            </a:r>
            <a:endParaRPr b="0" i="0" sz="1800" u="none" cap="none" strike="noStrike">
              <a:solidFill>
                <a:srgbClr val="000000"/>
              </a:solidFill>
              <a:latin typeface="Fira Sans Condensed Medium"/>
              <a:ea typeface="Fira Sans Condensed Medium"/>
              <a:cs typeface="Fira Sans Condensed Medium"/>
              <a:sym typeface="Fira Sans Condensed Medium"/>
            </a:endParaRPr>
          </a:p>
        </p:txBody>
      </p:sp>
      <p:sp>
        <p:nvSpPr>
          <p:cNvPr id="741" name="Google Shape;741;p9"/>
          <p:cNvSpPr/>
          <p:nvPr/>
        </p:nvSpPr>
        <p:spPr>
          <a:xfrm>
            <a:off x="3212257" y="2755383"/>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9 mois</a:t>
            </a:r>
            <a:endParaRPr b="0" i="0" sz="800" u="none" cap="none" strike="noStrike">
              <a:solidFill>
                <a:srgbClr val="18285B"/>
              </a:solidFill>
              <a:latin typeface="Raleway"/>
              <a:ea typeface="Raleway"/>
              <a:cs typeface="Raleway"/>
              <a:sym typeface="Raleway"/>
            </a:endParaRPr>
          </a:p>
        </p:txBody>
      </p:sp>
      <p:sp>
        <p:nvSpPr>
          <p:cNvPr id="742" name="Google Shape;742;p9"/>
          <p:cNvSpPr/>
          <p:nvPr/>
        </p:nvSpPr>
        <p:spPr>
          <a:xfrm>
            <a:off x="4907884" y="2755383"/>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380 p/38 équipes.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Diagnostic/Mobilité/Accompagnement equipes clés</a:t>
            </a:r>
            <a:endParaRPr b="0" i="0" sz="800" u="none" cap="none" strike="noStrike">
              <a:solidFill>
                <a:srgbClr val="18285B"/>
              </a:solidFill>
              <a:latin typeface="Raleway"/>
              <a:ea typeface="Raleway"/>
              <a:cs typeface="Raleway"/>
              <a:sym typeface="Raleway"/>
            </a:endParaRPr>
          </a:p>
        </p:txBody>
      </p:sp>
      <p:sp>
        <p:nvSpPr>
          <p:cNvPr id="743" name="Google Shape;743;p9"/>
          <p:cNvSpPr/>
          <p:nvPr/>
        </p:nvSpPr>
        <p:spPr>
          <a:xfrm>
            <a:off x="1235852" y="1006356"/>
            <a:ext cx="19134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fr" sz="900" u="none" cap="none" strike="noStrike">
                <a:solidFill>
                  <a:srgbClr val="18285B"/>
                </a:solidFill>
                <a:latin typeface="Raleway"/>
                <a:ea typeface="Raleway"/>
                <a:cs typeface="Raleway"/>
                <a:sym typeface="Raleway"/>
              </a:rPr>
              <a:t>Transfo Digitale: </a:t>
            </a:r>
            <a:r>
              <a:rPr b="1" i="0" lang="fr" sz="900" u="none" cap="none" strike="noStrike">
                <a:solidFill>
                  <a:srgbClr val="18285B"/>
                </a:solidFill>
                <a:latin typeface="Raleway"/>
                <a:ea typeface="Raleway"/>
                <a:cs typeface="Raleway"/>
                <a:sym typeface="Raleway"/>
              </a:rPr>
              <a:t>Déploiement de SAP </a:t>
            </a:r>
            <a:r>
              <a:rPr b="0" i="0" lang="fr" sz="900" u="none" cap="none" strike="noStrike">
                <a:solidFill>
                  <a:srgbClr val="18285B"/>
                </a:solidFill>
                <a:latin typeface="Raleway"/>
                <a:ea typeface="Raleway"/>
                <a:cs typeface="Raleway"/>
                <a:sym typeface="Raleway"/>
              </a:rPr>
              <a:t>au sein de la filière Finance d’un groupe du CAC 40 </a:t>
            </a:r>
            <a:endParaRPr b="0" i="0" sz="900" u="none" cap="none" strike="noStrike">
              <a:solidFill>
                <a:srgbClr val="18285B"/>
              </a:solidFill>
              <a:latin typeface="Raleway"/>
              <a:ea typeface="Raleway"/>
              <a:cs typeface="Raleway"/>
              <a:sym typeface="Raleway"/>
            </a:endParaRPr>
          </a:p>
        </p:txBody>
      </p:sp>
      <p:sp>
        <p:nvSpPr>
          <p:cNvPr id="744" name="Google Shape;744;p9"/>
          <p:cNvSpPr/>
          <p:nvPr/>
        </p:nvSpPr>
        <p:spPr>
          <a:xfrm>
            <a:off x="3209193" y="1021386"/>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Projet sur 18 mois</a:t>
            </a:r>
            <a:endParaRPr b="0" i="0" sz="800" u="none" cap="none" strike="noStrike">
              <a:solidFill>
                <a:srgbClr val="18285B"/>
              </a:solidFill>
              <a:latin typeface="Raleway"/>
              <a:ea typeface="Raleway"/>
              <a:cs typeface="Raleway"/>
              <a:sym typeface="Raleway"/>
            </a:endParaRPr>
          </a:p>
        </p:txBody>
      </p:sp>
      <p:sp>
        <p:nvSpPr>
          <p:cNvPr id="745" name="Google Shape;745;p9"/>
          <p:cNvSpPr/>
          <p:nvPr/>
        </p:nvSpPr>
        <p:spPr>
          <a:xfrm>
            <a:off x="4903510" y="1021386"/>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800" u="none" cap="none" strike="noStrike">
                <a:solidFill>
                  <a:srgbClr val="18285B"/>
                </a:solidFill>
                <a:latin typeface="Raleway"/>
                <a:ea typeface="Raleway"/>
                <a:cs typeface="Raleway"/>
                <a:sym typeface="Raleway"/>
              </a:rPr>
              <a:t>500 personnes</a:t>
            </a:r>
            <a:r>
              <a:rPr b="0" i="0" lang="fr" sz="800" u="none" cap="none" strike="noStrike">
                <a:solidFill>
                  <a:srgbClr val="18285B"/>
                </a:solidFill>
                <a:latin typeface="Raleway"/>
                <a:ea typeface="Raleway"/>
                <a:cs typeface="Raleway"/>
                <a:sym typeface="Raleway"/>
              </a:rPr>
              <a:t>. Diagnostic organisation, identification et accompagnement des résistants et des acteurs ou équipes clés</a:t>
            </a:r>
            <a:endParaRPr b="0" i="0" sz="800" u="none" cap="none" strike="noStrike">
              <a:solidFill>
                <a:srgbClr val="18285B"/>
              </a:solidFill>
              <a:latin typeface="Raleway"/>
              <a:ea typeface="Raleway"/>
              <a:cs typeface="Raleway"/>
              <a:sym typeface="Raleway"/>
            </a:endParaRPr>
          </a:p>
        </p:txBody>
      </p:sp>
      <p:sp>
        <p:nvSpPr>
          <p:cNvPr id="746" name="Google Shape;746;p9"/>
          <p:cNvSpPr/>
          <p:nvPr/>
        </p:nvSpPr>
        <p:spPr>
          <a:xfrm>
            <a:off x="1239663" y="3314273"/>
            <a:ext cx="1913400" cy="508811"/>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900" u="none" cap="none" strike="noStrike">
                <a:solidFill>
                  <a:srgbClr val="18285B"/>
                </a:solidFill>
                <a:latin typeface="Raleway"/>
                <a:ea typeface="Raleway"/>
                <a:cs typeface="Raleway"/>
                <a:sym typeface="Raleway"/>
              </a:rPr>
              <a:t>Accélération de la mise en oeuvre du plan stratégique </a:t>
            </a:r>
            <a:r>
              <a:rPr b="0" i="0" lang="fr" sz="900" u="none" cap="none" strike="noStrike">
                <a:solidFill>
                  <a:srgbClr val="18285B"/>
                </a:solidFill>
                <a:latin typeface="Raleway"/>
                <a:ea typeface="Raleway"/>
                <a:cs typeface="Raleway"/>
                <a:sym typeface="Raleway"/>
              </a:rPr>
              <a:t>dans un contexte de LBO: </a:t>
            </a:r>
            <a:endParaRPr b="0" i="0" sz="900" u="none" cap="none" strike="noStrike">
              <a:solidFill>
                <a:srgbClr val="18285B"/>
              </a:solidFill>
              <a:latin typeface="Raleway"/>
              <a:ea typeface="Raleway"/>
              <a:cs typeface="Raleway"/>
              <a:sym typeface="Raleway"/>
            </a:endParaRPr>
          </a:p>
        </p:txBody>
      </p:sp>
      <p:sp>
        <p:nvSpPr>
          <p:cNvPr id="747" name="Google Shape;747;p9"/>
          <p:cNvSpPr/>
          <p:nvPr/>
        </p:nvSpPr>
        <p:spPr>
          <a:xfrm>
            <a:off x="3212257" y="3314275"/>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programme sur trois ans (2018-2021)</a:t>
            </a:r>
            <a:endParaRPr b="0" i="0" sz="800" u="none" cap="none" strike="noStrike">
              <a:solidFill>
                <a:srgbClr val="18285B"/>
              </a:solidFill>
              <a:latin typeface="Raleway"/>
              <a:ea typeface="Raleway"/>
              <a:cs typeface="Raleway"/>
              <a:sym typeface="Raleway"/>
            </a:endParaRPr>
          </a:p>
        </p:txBody>
      </p:sp>
      <p:sp>
        <p:nvSpPr>
          <p:cNvPr id="748" name="Google Shape;748;p9"/>
          <p:cNvSpPr/>
          <p:nvPr/>
        </p:nvSpPr>
        <p:spPr>
          <a:xfrm>
            <a:off x="4907884" y="3314275"/>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20 équipes 120 personnes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formation de 5 DRH et HRBP</a:t>
            </a:r>
            <a:endParaRPr b="0"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800" u="none" cap="none" strike="noStrike">
                <a:solidFill>
                  <a:srgbClr val="18285B"/>
                </a:solidFill>
                <a:latin typeface="Raleway"/>
                <a:ea typeface="Raleway"/>
                <a:cs typeface="Raleway"/>
                <a:sym typeface="Raleway"/>
              </a:rPr>
              <a:t>abonnement plateforme</a:t>
            </a:r>
            <a:endParaRPr b="0" i="0" sz="800" u="none" cap="none" strike="noStrike">
              <a:solidFill>
                <a:srgbClr val="18285B"/>
              </a:solidFill>
              <a:latin typeface="Raleway"/>
              <a:ea typeface="Raleway"/>
              <a:cs typeface="Raleway"/>
              <a:sym typeface="Raleway"/>
            </a:endParaRPr>
          </a:p>
        </p:txBody>
      </p:sp>
      <p:pic>
        <p:nvPicPr>
          <p:cNvPr id="749" name="Google Shape;749;p9"/>
          <p:cNvPicPr preferRelativeResize="0"/>
          <p:nvPr/>
        </p:nvPicPr>
        <p:blipFill rotWithShape="1">
          <a:blip r:embed="rId3">
            <a:alphaModFix/>
          </a:blip>
          <a:srcRect b="0" l="0" r="0" t="0"/>
          <a:stretch/>
        </p:blipFill>
        <p:spPr>
          <a:xfrm>
            <a:off x="200953" y="3956592"/>
            <a:ext cx="885925" cy="292287"/>
          </a:xfrm>
          <a:prstGeom prst="rect">
            <a:avLst/>
          </a:prstGeom>
          <a:noFill/>
          <a:ln>
            <a:noFill/>
          </a:ln>
        </p:spPr>
      </p:pic>
      <p:sp>
        <p:nvSpPr>
          <p:cNvPr id="750" name="Google Shape;750;p9"/>
          <p:cNvSpPr/>
          <p:nvPr/>
        </p:nvSpPr>
        <p:spPr>
          <a:xfrm>
            <a:off x="198175" y="1602941"/>
            <a:ext cx="929700" cy="432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751" name="Google Shape;751;p9"/>
          <p:cNvSpPr/>
          <p:nvPr/>
        </p:nvSpPr>
        <p:spPr>
          <a:xfrm>
            <a:off x="133827" y="2306058"/>
            <a:ext cx="998700" cy="2256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752" name="Google Shape;752;p9"/>
          <p:cNvPicPr preferRelativeResize="0"/>
          <p:nvPr/>
        </p:nvPicPr>
        <p:blipFill rotWithShape="1">
          <a:blip r:embed="rId6">
            <a:alphaModFix/>
          </a:blip>
          <a:srcRect b="0" l="0" r="0" t="0"/>
          <a:stretch/>
        </p:blipFill>
        <p:spPr>
          <a:xfrm>
            <a:off x="273225" y="3406449"/>
            <a:ext cx="837238" cy="292200"/>
          </a:xfrm>
          <a:prstGeom prst="rect">
            <a:avLst/>
          </a:prstGeom>
          <a:noFill/>
          <a:ln>
            <a:noFill/>
          </a:ln>
        </p:spPr>
      </p:pic>
      <p:sp>
        <p:nvSpPr>
          <p:cNvPr id="753" name="Google Shape;753;p9"/>
          <p:cNvSpPr/>
          <p:nvPr/>
        </p:nvSpPr>
        <p:spPr>
          <a:xfrm>
            <a:off x="415187" y="2840989"/>
            <a:ext cx="475500" cy="290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pic>
        <p:nvPicPr>
          <p:cNvPr id="754" name="Google Shape;754;p9"/>
          <p:cNvPicPr preferRelativeResize="0"/>
          <p:nvPr/>
        </p:nvPicPr>
        <p:blipFill rotWithShape="1">
          <a:blip r:embed="rId8">
            <a:alphaModFix/>
          </a:blip>
          <a:srcRect b="0" l="0" r="0" t="0"/>
          <a:stretch/>
        </p:blipFill>
        <p:spPr>
          <a:xfrm>
            <a:off x="750527" y="1245203"/>
            <a:ext cx="415901" cy="225600"/>
          </a:xfrm>
          <a:prstGeom prst="rect">
            <a:avLst/>
          </a:prstGeom>
          <a:noFill/>
          <a:ln>
            <a:noFill/>
          </a:ln>
        </p:spPr>
      </p:pic>
      <p:sp>
        <p:nvSpPr>
          <p:cNvPr id="755" name="Google Shape;755;p9"/>
          <p:cNvSpPr/>
          <p:nvPr/>
        </p:nvSpPr>
        <p:spPr>
          <a:xfrm>
            <a:off x="7177855" y="590819"/>
            <a:ext cx="1669220" cy="389480"/>
          </a:xfrm>
          <a:prstGeom prst="flowChartOffpageConnector">
            <a:avLst/>
          </a:prstGeom>
          <a:solidFill>
            <a:srgbClr val="1BB5E5"/>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300" u="none" cap="none" strike="noStrike">
                <a:solidFill>
                  <a:srgbClr val="FFFFFF"/>
                </a:solidFill>
                <a:latin typeface="Raleway Medium"/>
                <a:ea typeface="Raleway Medium"/>
                <a:cs typeface="Raleway Medium"/>
                <a:sym typeface="Raleway Medium"/>
              </a:rPr>
              <a:t>Mode  </a:t>
            </a:r>
            <a:endParaRPr b="0" i="0" sz="1800" u="none" cap="none" strike="noStrike">
              <a:solidFill>
                <a:srgbClr val="000000"/>
              </a:solidFill>
              <a:latin typeface="Raleway Medium"/>
              <a:ea typeface="Raleway Medium"/>
              <a:cs typeface="Raleway Medium"/>
              <a:sym typeface="Raleway Medium"/>
            </a:endParaRPr>
          </a:p>
        </p:txBody>
      </p:sp>
      <p:sp>
        <p:nvSpPr>
          <p:cNvPr id="756" name="Google Shape;756;p9"/>
          <p:cNvSpPr/>
          <p:nvPr/>
        </p:nvSpPr>
        <p:spPr>
          <a:xfrm>
            <a:off x="7190098" y="1003121"/>
            <a:ext cx="1669500" cy="53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CONSEIL,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Projet KPMG, m&amp;m et autres partenaires en s/traitance</a:t>
            </a:r>
            <a:endParaRPr b="0" i="0" sz="800" u="none" cap="none" strike="noStrike">
              <a:solidFill>
                <a:srgbClr val="18285B"/>
              </a:solidFill>
              <a:latin typeface="Raleway"/>
              <a:ea typeface="Raleway"/>
              <a:cs typeface="Raleway"/>
              <a:sym typeface="Raleway"/>
            </a:endParaRPr>
          </a:p>
        </p:txBody>
      </p:sp>
      <p:sp>
        <p:nvSpPr>
          <p:cNvPr id="757" name="Google Shape;757;p9"/>
          <p:cNvSpPr/>
          <p:nvPr/>
        </p:nvSpPr>
        <p:spPr>
          <a:xfrm>
            <a:off x="7177855" y="1606857"/>
            <a:ext cx="16695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MIXTE, Conseil  pour les séminaire d’équipe et Autonome pour recrutement/mobilité</a:t>
            </a:r>
            <a:endParaRPr b="0" i="0" sz="800" u="none" cap="none" strike="noStrike">
              <a:solidFill>
                <a:srgbClr val="18285B"/>
              </a:solidFill>
              <a:latin typeface="Raleway"/>
              <a:ea typeface="Raleway"/>
              <a:cs typeface="Raleway"/>
              <a:sym typeface="Raleway"/>
            </a:endParaRPr>
          </a:p>
        </p:txBody>
      </p:sp>
      <p:sp>
        <p:nvSpPr>
          <p:cNvPr id="758" name="Google Shape;758;p9"/>
          <p:cNvSpPr/>
          <p:nvPr/>
        </p:nvSpPr>
        <p:spPr>
          <a:xfrm>
            <a:off x="7192736" y="2152307"/>
            <a:ext cx="16695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MIXTE: Conseil  pour diagnostic et accompagnement managers. Autonome pour recrutement/mobilité</a:t>
            </a:r>
            <a:endParaRPr b="0" i="0" sz="800" u="none" cap="none" strike="noStrike">
              <a:solidFill>
                <a:srgbClr val="18285B"/>
              </a:solidFill>
              <a:latin typeface="Raleway"/>
              <a:ea typeface="Raleway"/>
              <a:cs typeface="Raleway"/>
              <a:sym typeface="Raleway"/>
            </a:endParaRPr>
          </a:p>
        </p:txBody>
      </p:sp>
      <p:sp>
        <p:nvSpPr>
          <p:cNvPr id="759" name="Google Shape;759;p9"/>
          <p:cNvSpPr/>
          <p:nvPr/>
        </p:nvSpPr>
        <p:spPr>
          <a:xfrm>
            <a:off x="7206995" y="2743575"/>
            <a:ext cx="16695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900" u="none" cap="none" strike="noStrike">
                <a:solidFill>
                  <a:srgbClr val="18285B"/>
                </a:solidFill>
                <a:latin typeface="Raleway"/>
                <a:ea typeface="Raleway"/>
                <a:cs typeface="Raleway"/>
                <a:sym typeface="Raleway"/>
              </a:rPr>
              <a:t>CONSEIL</a:t>
            </a:r>
            <a:endParaRPr b="0" i="0" sz="900" u="none" cap="none" strike="noStrike">
              <a:solidFill>
                <a:srgbClr val="18285B"/>
              </a:solidFill>
              <a:latin typeface="Raleway"/>
              <a:ea typeface="Raleway"/>
              <a:cs typeface="Raleway"/>
              <a:sym typeface="Raleway"/>
            </a:endParaRPr>
          </a:p>
        </p:txBody>
      </p:sp>
      <p:sp>
        <p:nvSpPr>
          <p:cNvPr id="760" name="Google Shape;760;p9"/>
          <p:cNvSpPr/>
          <p:nvPr/>
        </p:nvSpPr>
        <p:spPr>
          <a:xfrm>
            <a:off x="7190098" y="3890518"/>
            <a:ext cx="1669500" cy="465022"/>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900" u="none" cap="none" strike="noStrike">
                <a:solidFill>
                  <a:srgbClr val="18285B"/>
                </a:solidFill>
                <a:latin typeface="Raleway"/>
                <a:ea typeface="Raleway"/>
                <a:cs typeface="Raleway"/>
                <a:sym typeface="Raleway"/>
              </a:rPr>
              <a:t>MIXTE</a:t>
            </a:r>
            <a:endParaRPr b="0" i="0" sz="900" u="none" cap="none" strike="noStrike">
              <a:solidFill>
                <a:srgbClr val="18285B"/>
              </a:solidFill>
              <a:latin typeface="Raleway"/>
              <a:ea typeface="Raleway"/>
              <a:cs typeface="Raleway"/>
              <a:sym typeface="Raleway"/>
            </a:endParaRPr>
          </a:p>
        </p:txBody>
      </p:sp>
      <p:sp>
        <p:nvSpPr>
          <p:cNvPr id="761" name="Google Shape;761;p9"/>
          <p:cNvSpPr/>
          <p:nvPr/>
        </p:nvSpPr>
        <p:spPr>
          <a:xfrm>
            <a:off x="7190098" y="3334843"/>
            <a:ext cx="16695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900" u="none" cap="none" strike="noStrike">
                <a:solidFill>
                  <a:srgbClr val="18285B"/>
                </a:solidFill>
                <a:latin typeface="Raleway"/>
                <a:ea typeface="Raleway"/>
                <a:cs typeface="Raleway"/>
                <a:sym typeface="Raleway"/>
              </a:rPr>
              <a:t>MIXTE</a:t>
            </a:r>
            <a:endParaRPr b="0" i="0" sz="900" u="none" cap="none" strike="noStrike">
              <a:solidFill>
                <a:srgbClr val="18285B"/>
              </a:solidFill>
              <a:latin typeface="Raleway"/>
              <a:ea typeface="Raleway"/>
              <a:cs typeface="Raleway"/>
              <a:sym typeface="Raleway"/>
            </a:endParaRPr>
          </a:p>
        </p:txBody>
      </p:sp>
      <p:sp>
        <p:nvSpPr>
          <p:cNvPr id="762" name="Google Shape;762;p9"/>
          <p:cNvSpPr txBox="1"/>
          <p:nvPr/>
        </p:nvSpPr>
        <p:spPr>
          <a:xfrm>
            <a:off x="198175" y="68747"/>
            <a:ext cx="8469000" cy="508800"/>
          </a:xfrm>
          <a:prstGeom prst="rect">
            <a:avLst/>
          </a:prstGeom>
          <a:noFill/>
          <a:ln>
            <a:noFill/>
          </a:ln>
        </p:spPr>
        <p:txBody>
          <a:bodyPr anchorCtr="0" anchor="b" bIns="91425" lIns="91425" spcFirstLastPara="1" rIns="91425" wrap="square" tIns="91425">
            <a:normAutofit lnSpcReduction="10000"/>
          </a:bodyPr>
          <a:lstStyle/>
          <a:p>
            <a:pPr indent="0" lvl="0" marL="0" marR="0" rtl="0" algn="l">
              <a:lnSpc>
                <a:spcPct val="90000"/>
              </a:lnSpc>
              <a:spcBef>
                <a:spcPts val="0"/>
              </a:spcBef>
              <a:spcAft>
                <a:spcPts val="0"/>
              </a:spcAft>
              <a:buClr>
                <a:srgbClr val="000000"/>
              </a:buClr>
              <a:buSzPts val="2200"/>
              <a:buFont typeface="Arial"/>
              <a:buNone/>
            </a:pPr>
            <a:r>
              <a:rPr b="0" i="0" lang="fr" sz="2400" u="none" cap="none" strike="noStrike">
                <a:solidFill>
                  <a:srgbClr val="002060"/>
                </a:solidFill>
                <a:latin typeface="Raleway ExtraBold"/>
                <a:ea typeface="Raleway ExtraBold"/>
                <a:cs typeface="Raleway ExtraBold"/>
                <a:sym typeface="Raleway ExtraBold"/>
              </a:rPr>
              <a:t>Map &amp; Match, des </a:t>
            </a:r>
            <a:r>
              <a:rPr b="0" i="0" lang="fr" sz="2400" u="none" cap="none" strike="noStrike">
                <a:solidFill>
                  <a:srgbClr val="00B0F0"/>
                </a:solidFill>
                <a:latin typeface="Raleway ExtraBold"/>
                <a:ea typeface="Raleway ExtraBold"/>
                <a:cs typeface="Raleway ExtraBold"/>
                <a:sym typeface="Raleway ExtraBold"/>
              </a:rPr>
              <a:t>exemples de projets</a:t>
            </a:r>
            <a:endParaRPr b="0" i="0" sz="1400" u="none" cap="none" strike="noStrike">
              <a:solidFill>
                <a:srgbClr val="00B0F0"/>
              </a:solidFill>
              <a:latin typeface="Arial"/>
              <a:ea typeface="Arial"/>
              <a:cs typeface="Arial"/>
              <a:sym typeface="Arial"/>
            </a:endParaRPr>
          </a:p>
        </p:txBody>
      </p:sp>
      <p:sp>
        <p:nvSpPr>
          <p:cNvPr id="763" name="Google Shape;763;p9"/>
          <p:cNvSpPr/>
          <p:nvPr/>
        </p:nvSpPr>
        <p:spPr>
          <a:xfrm>
            <a:off x="7252499" y="4481786"/>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9"/>
          <p:cNvSpPr/>
          <p:nvPr/>
        </p:nvSpPr>
        <p:spPr>
          <a:xfrm>
            <a:off x="1239663" y="4517340"/>
            <a:ext cx="19134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900" u="none" cap="none" strike="noStrike">
                <a:solidFill>
                  <a:srgbClr val="18285B"/>
                </a:solidFill>
                <a:latin typeface="Raleway"/>
                <a:ea typeface="Raleway"/>
                <a:cs typeface="Raleway"/>
                <a:sym typeface="Raleway"/>
              </a:rPr>
              <a:t>Retournement et Transformation</a:t>
            </a:r>
            <a:r>
              <a:rPr b="0" i="0" lang="fr" sz="900" u="none" cap="none" strike="noStrike">
                <a:solidFill>
                  <a:srgbClr val="18285B"/>
                </a:solidFill>
                <a:latin typeface="Raleway"/>
                <a:ea typeface="Raleway"/>
                <a:cs typeface="Raleway"/>
                <a:sym typeface="Raleway"/>
              </a:rPr>
              <a:t> (recherche de performance économique et excellence du care)</a:t>
            </a:r>
            <a:endParaRPr b="0" i="0" sz="900" u="none" cap="none" strike="noStrike">
              <a:solidFill>
                <a:srgbClr val="18285B"/>
              </a:solidFill>
              <a:latin typeface="Raleway"/>
              <a:ea typeface="Raleway"/>
              <a:cs typeface="Raleway"/>
              <a:sym typeface="Raleway"/>
            </a:endParaRPr>
          </a:p>
        </p:txBody>
      </p:sp>
      <p:sp>
        <p:nvSpPr>
          <p:cNvPr id="765" name="Google Shape;765;p9"/>
          <p:cNvSpPr/>
          <p:nvPr/>
        </p:nvSpPr>
        <p:spPr>
          <a:xfrm>
            <a:off x="3212257" y="4517346"/>
            <a:ext cx="15381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800" u="none" cap="none" strike="noStrike">
                <a:solidFill>
                  <a:srgbClr val="18285B"/>
                </a:solidFill>
                <a:latin typeface="Raleway"/>
                <a:ea typeface="Raleway"/>
                <a:cs typeface="Raleway"/>
                <a:sym typeface="Raleway"/>
              </a:rPr>
              <a:t>programme 9 mois (2024-2025). </a:t>
            </a:r>
            <a:endParaRPr b="0" i="0" sz="800" u="none" cap="none" strike="noStrike">
              <a:solidFill>
                <a:srgbClr val="18285B"/>
              </a:solidFill>
              <a:latin typeface="Raleway"/>
              <a:ea typeface="Raleway"/>
              <a:cs typeface="Raleway"/>
              <a:sym typeface="Raleway"/>
            </a:endParaRPr>
          </a:p>
        </p:txBody>
      </p:sp>
      <p:sp>
        <p:nvSpPr>
          <p:cNvPr id="766" name="Google Shape;766;p9"/>
          <p:cNvSpPr/>
          <p:nvPr/>
        </p:nvSpPr>
        <p:spPr>
          <a:xfrm>
            <a:off x="4907884" y="4517346"/>
            <a:ext cx="2196600" cy="4755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600 collab en France et 150 en Belgique</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800" u="none" cap="none" strike="noStrike">
                <a:solidFill>
                  <a:srgbClr val="18285B"/>
                </a:solidFill>
                <a:latin typeface="Raleway"/>
                <a:ea typeface="Raleway"/>
                <a:cs typeface="Raleway"/>
                <a:sym typeface="Raleway"/>
              </a:rPr>
              <a:t>Diagnostic talents/performance, accompagnement de la réorganisation, accompagnement Codir locaux</a:t>
            </a:r>
            <a:endParaRPr b="0" i="0" sz="800" u="none" cap="none" strike="noStrike">
              <a:solidFill>
                <a:srgbClr val="18285B"/>
              </a:solidFill>
              <a:latin typeface="Raleway"/>
              <a:ea typeface="Raleway"/>
              <a:cs typeface="Raleway"/>
              <a:sym typeface="Raleway"/>
            </a:endParaRPr>
          </a:p>
        </p:txBody>
      </p:sp>
      <p:sp>
        <p:nvSpPr>
          <p:cNvPr id="767" name="Google Shape;767;p9"/>
          <p:cNvSpPr/>
          <p:nvPr/>
        </p:nvSpPr>
        <p:spPr>
          <a:xfrm>
            <a:off x="7190098" y="4500118"/>
            <a:ext cx="1669500" cy="465000"/>
          </a:xfrm>
          <a:prstGeom prst="rect">
            <a:avLst/>
          </a:prstGeom>
          <a:solidFill>
            <a:srgbClr val="DBF3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fr" sz="900" u="none" cap="none" strike="noStrike">
                <a:solidFill>
                  <a:srgbClr val="18285B"/>
                </a:solidFill>
                <a:latin typeface="Raleway"/>
                <a:ea typeface="Raleway"/>
                <a:cs typeface="Raleway"/>
                <a:sym typeface="Raleway"/>
              </a:rPr>
              <a:t>MIXTE</a:t>
            </a:r>
            <a:endParaRPr b="0" i="0" sz="900" u="none" cap="none" strike="noStrike">
              <a:solidFill>
                <a:srgbClr val="18285B"/>
              </a:solidFill>
              <a:latin typeface="Raleway"/>
              <a:ea typeface="Raleway"/>
              <a:cs typeface="Raleway"/>
              <a:sym typeface="Raleway"/>
            </a:endParaRPr>
          </a:p>
        </p:txBody>
      </p:sp>
      <p:pic>
        <p:nvPicPr>
          <p:cNvPr id="768" name="Google Shape;768;p9"/>
          <p:cNvPicPr preferRelativeResize="0"/>
          <p:nvPr/>
        </p:nvPicPr>
        <p:blipFill rotWithShape="1">
          <a:blip r:embed="rId10">
            <a:alphaModFix/>
          </a:blip>
          <a:srcRect b="0" l="0" r="0" t="0"/>
          <a:stretch/>
        </p:blipFill>
        <p:spPr>
          <a:xfrm>
            <a:off x="208025" y="4617323"/>
            <a:ext cx="889824" cy="227275"/>
          </a:xfrm>
          <a:prstGeom prst="rect">
            <a:avLst/>
          </a:prstGeom>
          <a:noFill/>
          <a:ln>
            <a:noFill/>
          </a:ln>
        </p:spPr>
      </p:pic>
      <p:sp>
        <p:nvSpPr>
          <p:cNvPr id="769" name="Google Shape;769;p9"/>
          <p:cNvSpPr txBox="1"/>
          <p:nvPr/>
        </p:nvSpPr>
        <p:spPr>
          <a:xfrm>
            <a:off x="139450" y="1019425"/>
            <a:ext cx="929700" cy="18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 sz="900" u="none" cap="none" strike="noStrike">
                <a:solidFill>
                  <a:srgbClr val="1E2253"/>
                </a:solidFill>
                <a:latin typeface="Raleway"/>
                <a:ea typeface="Raleway"/>
                <a:cs typeface="Raleway"/>
                <a:sym typeface="Raleway"/>
              </a:rPr>
              <a:t>Groupe industriel </a:t>
            </a:r>
            <a:endParaRPr b="1" i="0" sz="900" u="none" cap="none" strike="noStrike">
              <a:solidFill>
                <a:srgbClr val="1E2253"/>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map &amp; match">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Thème map &amp; match">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Elodie PICARD</dc:creator>
</cp:coreProperties>
</file>